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1"/>
  </p:notesMasterIdLst>
  <p:handoutMasterIdLst>
    <p:handoutMasterId r:id="rId52"/>
  </p:handoutMasterIdLst>
  <p:sldIdLst>
    <p:sldId id="256" r:id="rId2"/>
    <p:sldId id="257" r:id="rId3"/>
    <p:sldId id="259" r:id="rId4"/>
    <p:sldId id="316" r:id="rId5"/>
    <p:sldId id="269" r:id="rId6"/>
    <p:sldId id="267" r:id="rId7"/>
    <p:sldId id="260" r:id="rId8"/>
    <p:sldId id="270" r:id="rId9"/>
    <p:sldId id="271" r:id="rId10"/>
    <p:sldId id="318" r:id="rId11"/>
    <p:sldId id="320" r:id="rId12"/>
    <p:sldId id="319" r:id="rId13"/>
    <p:sldId id="317" r:id="rId14"/>
    <p:sldId id="261" r:id="rId15"/>
    <p:sldId id="321" r:id="rId16"/>
    <p:sldId id="266" r:id="rId17"/>
    <p:sldId id="273" r:id="rId18"/>
    <p:sldId id="278" r:id="rId19"/>
    <p:sldId id="275" r:id="rId20"/>
    <p:sldId id="274" r:id="rId21"/>
    <p:sldId id="279" r:id="rId22"/>
    <p:sldId id="280" r:id="rId23"/>
    <p:sldId id="281" r:id="rId24"/>
    <p:sldId id="287" r:id="rId25"/>
    <p:sldId id="288" r:id="rId26"/>
    <p:sldId id="289" r:id="rId27"/>
    <p:sldId id="293" r:id="rId28"/>
    <p:sldId id="290" r:id="rId29"/>
    <p:sldId id="291" r:id="rId30"/>
    <p:sldId id="292" r:id="rId31"/>
    <p:sldId id="294" r:id="rId32"/>
    <p:sldId id="295" r:id="rId33"/>
    <p:sldId id="296" r:id="rId34"/>
    <p:sldId id="262" r:id="rId35"/>
    <p:sldId id="310" r:id="rId36"/>
    <p:sldId id="304" r:id="rId37"/>
    <p:sldId id="305" r:id="rId38"/>
    <p:sldId id="306" r:id="rId39"/>
    <p:sldId id="307" r:id="rId40"/>
    <p:sldId id="308" r:id="rId41"/>
    <p:sldId id="309" r:id="rId42"/>
    <p:sldId id="297" r:id="rId43"/>
    <p:sldId id="302" r:id="rId44"/>
    <p:sldId id="303" r:id="rId45"/>
    <p:sldId id="263" r:id="rId46"/>
    <p:sldId id="299" r:id="rId47"/>
    <p:sldId id="300" r:id="rId48"/>
    <p:sldId id="258" r:id="rId49"/>
    <p:sldId id="26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316"/>
            <p14:sldId id="269"/>
            <p14:sldId id="267"/>
          </p14:sldIdLst>
        </p14:section>
        <p14:section name="System Model" id="{0016D989-A777-490E-85FF-1A593676DF1B}">
          <p14:sldIdLst>
            <p14:sldId id="260"/>
            <p14:sldId id="270"/>
            <p14:sldId id="271"/>
            <p14:sldId id="318"/>
            <p14:sldId id="320"/>
            <p14:sldId id="319"/>
            <p14:sldId id="317"/>
          </p14:sldIdLst>
        </p14:section>
        <p14:section name="Analytical Model" id="{710D54E0-0A31-4FED-9C3C-8DAAE3577DC7}">
          <p14:sldIdLst>
            <p14:sldId id="261"/>
            <p14:sldId id="321"/>
            <p14:sldId id="266"/>
            <p14:sldId id="273"/>
            <p14:sldId id="278"/>
            <p14:sldId id="275"/>
            <p14:sldId id="274"/>
            <p14:sldId id="279"/>
            <p14:sldId id="280"/>
            <p14:sldId id="281"/>
            <p14:sldId id="287"/>
            <p14:sldId id="288"/>
            <p14:sldId id="289"/>
            <p14:sldId id="293"/>
            <p14:sldId id="290"/>
            <p14:sldId id="291"/>
            <p14:sldId id="292"/>
            <p14:sldId id="294"/>
            <p14:sldId id="295"/>
            <p14:sldId id="296"/>
          </p14:sldIdLst>
        </p14:section>
        <p14:section name="Numerical Result" id="{E1C7940B-D6B0-451E-A48F-227E1BFB43C3}">
          <p14:sldIdLst>
            <p14:sldId id="262"/>
            <p14:sldId id="310"/>
            <p14:sldId id="304"/>
            <p14:sldId id="305"/>
            <p14:sldId id="306"/>
            <p14:sldId id="307"/>
            <p14:sldId id="308"/>
            <p14:sldId id="309"/>
            <p14:sldId id="297"/>
            <p14:sldId id="302"/>
            <p14:sldId id="303"/>
          </p14:sldIdLst>
        </p14:section>
        <p14:section name="Conclusions and Future Works" id="{3BD8F97E-5A74-4E44-A573-CDE4BE7B251F}">
          <p14:sldIdLst>
            <p14:sldId id="263"/>
            <p14:sldId id="299"/>
            <p14:sldId id="300"/>
            <p14:sldId id="258"/>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741" autoAdjust="0"/>
  </p:normalViewPr>
  <p:slideViewPr>
    <p:cSldViewPr snapToGrid="0">
      <p:cViewPr varScale="1">
        <p:scale>
          <a:sx n="89" d="100"/>
          <a:sy n="89" d="100"/>
        </p:scale>
        <p:origin x="870" y="78"/>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51EA-49E6-AAD5-66699AA4246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51EA-49E6-AAD5-66699AA4246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51EA-49E6-AAD5-66699AA4246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51EA-49E6-AAD5-66699AA424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Pim</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Wc</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dirty="0" err="1"/>
                  <a:t>Lb</a:t>
                </a:r>
                <a:endParaRPr lang="en-US" dirty="0"/>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2025/6/20</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2025/6/20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a:t>
            </a:r>
            <a:endParaRPr lang="en-US" altLang="zh-TW" dirty="0"/>
          </a:p>
          <a:p>
            <a:r>
              <a:rPr lang="zh-TW" altLang="en-US" dirty="0"/>
              <a:t>系統模型</a:t>
            </a:r>
            <a:endParaRPr lang="en-US" altLang="zh-TW" dirty="0"/>
          </a:p>
          <a:p>
            <a:r>
              <a:rPr lang="zh-TW" altLang="en-US" dirty="0"/>
              <a:t>解析模型</a:t>
            </a:r>
            <a:endParaRPr lang="en-US" altLang="zh-TW" dirty="0"/>
          </a:p>
          <a:p>
            <a:r>
              <a:rPr lang="zh-TW" altLang="en-US" dirty="0"/>
              <a:t>數值結果</a:t>
            </a:r>
            <a:endParaRPr lang="en-US" altLang="zh-TW" dirty="0"/>
          </a:p>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a:t>
            </a:fld>
            <a:endParaRPr lang="zh-TW" altLang="en-US"/>
          </a:p>
        </p:txBody>
      </p:sp>
    </p:spTree>
    <p:extLst>
      <p:ext uri="{BB962C8B-B14F-4D97-AF65-F5344CB8AC3E}">
        <p14:creationId xmlns:p14="http://schemas.microsoft.com/office/powerpoint/2010/main" val="3422137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Two-class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35166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Single-class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12</a:t>
            </a:fld>
            <a:endParaRPr lang="zh-TW" altLang="en-US"/>
          </a:p>
        </p:txBody>
      </p:sp>
    </p:spTree>
    <p:extLst>
      <p:ext uri="{BB962C8B-B14F-4D97-AF65-F5344CB8AC3E}">
        <p14:creationId xmlns:p14="http://schemas.microsoft.com/office/powerpoint/2010/main" val="228403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two-class with impatience</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13</a:t>
            </a:fld>
            <a:endParaRPr lang="zh-TW" altLang="en-US"/>
          </a:p>
        </p:txBody>
      </p:sp>
    </p:spTree>
    <p:extLst>
      <p:ext uri="{BB962C8B-B14F-4D97-AF65-F5344CB8AC3E}">
        <p14:creationId xmlns:p14="http://schemas.microsoft.com/office/powerpoint/2010/main" val="2113694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解析模型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14</a:t>
            </a:fld>
            <a:endParaRPr lang="zh-TW" altLang="en-US"/>
          </a:p>
        </p:txBody>
      </p:sp>
    </p:spTree>
    <p:extLst>
      <p:ext uri="{BB962C8B-B14F-4D97-AF65-F5344CB8AC3E}">
        <p14:creationId xmlns:p14="http://schemas.microsoft.com/office/powerpoint/2010/main" val="3220373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1</m:t>
                        </m:r>
                      </m:sub>
                    </m:sSub>
                    <m:r>
                      <a:rPr lang="zh-TW" altLang="en-US"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2</m:t>
                        </m:r>
                      </m:sub>
                    </m:sSub>
                    <m:r>
                      <a:rPr lang="zh-TW" altLang="en-US" b="0" i="1" dirty="0" smtClean="0">
                        <a:latin typeface="Cambria Math" panose="02040503050406030204" pitchFamily="18" charset="0"/>
                      </a:rPr>
                      <m:t>、</m:t>
                    </m:r>
                    <m:r>
                      <a:rPr lang="en-US" altLang="zh-TW" b="0" i="1" dirty="0" smtClean="0">
                        <a:latin typeface="Cambria Math" panose="02040503050406030204" pitchFamily="18" charset="0"/>
                      </a:rPr>
                      <m:t>𝛾</m:t>
                    </m:r>
                  </m:oMath>
                </a14:m>
                <a:r>
                  <a:rPr lang="zh-TW" altLang="en-US" b="0" i="0" dirty="0">
                    <a:latin typeface="+mj-lt"/>
                  </a:rPr>
                  <a:t>做表示</a:t>
                </a:r>
                <a:endParaRPr lang="en-US" altLang="zh-TW" b="0" dirty="0"/>
              </a:p>
              <a:p>
                <a:r>
                  <a:rPr lang="en-US" altLang="zh-TW" dirty="0"/>
                  <a:t>Transition rate</a:t>
                </a:r>
                <a:r>
                  <a:rPr lang="zh-TW" altLang="en-US" dirty="0"/>
                  <a:t>的部分，</a:t>
                </a:r>
                <a14:m>
                  <m:oMath xmlns:m="http://schemas.openxmlformats.org/officeDocument/2006/math">
                    <m:r>
                      <a:rPr lang="en-US" altLang="zh-TW" i="1" dirty="0" smtClean="0">
                        <a:latin typeface="Cambria Math" panose="02040503050406030204" pitchFamily="18" charset="0"/>
                      </a:rPr>
                      <m:t>𝛼</m:t>
                    </m:r>
                  </m:oMath>
                </a14:m>
                <a:r>
                  <a:rPr lang="zh-TW" altLang="en-US" dirty="0"/>
                  <a:t>表示</a:t>
                </a:r>
                <a:r>
                  <a:rPr lang="en-US" altLang="zh-TW" dirty="0"/>
                  <a:t>ON</a:t>
                </a:r>
                <a:r>
                  <a:rPr lang="zh-TW" altLang="en-US" dirty="0"/>
                  <a:t>到</a:t>
                </a:r>
                <a:r>
                  <a:rPr lang="en-US" altLang="zh-TW" dirty="0"/>
                  <a:t>OFF</a:t>
                </a:r>
                <a:r>
                  <a:rPr lang="zh-TW" altLang="en-US" dirty="0"/>
                  <a:t>的速率，</a:t>
                </a:r>
                <a14:m>
                  <m:oMath xmlns:m="http://schemas.openxmlformats.org/officeDocument/2006/math">
                    <m:r>
                      <a:rPr lang="en-US" altLang="zh-TW" i="1" dirty="0" smtClean="0">
                        <a:latin typeface="Cambria Math" panose="02040503050406030204" pitchFamily="18" charset="0"/>
                      </a:rPr>
                      <m:t>𝛽</m:t>
                    </m:r>
                  </m:oMath>
                </a14:m>
                <a:r>
                  <a:rPr lang="zh-TW" altLang="en-US" dirty="0"/>
                  <a:t>表示</a:t>
                </a:r>
                <a:r>
                  <a:rPr lang="en-US" altLang="zh-TW" dirty="0"/>
                  <a:t>OFF</a:t>
                </a:r>
                <a:r>
                  <a:rPr lang="zh-TW" altLang="en-US" dirty="0"/>
                  <a:t>到</a:t>
                </a:r>
                <a:r>
                  <a:rPr lang="en-US" altLang="zh-TW" dirty="0"/>
                  <a:t>ON</a:t>
                </a:r>
                <a:r>
                  <a:rPr lang="zh-TW" altLang="en-US" dirty="0"/>
                  <a:t>的速率</a:t>
                </a:r>
              </a:p>
            </p:txBody>
          </p:sp>
        </mc:Choice>
        <mc:Fallback>
          <p:sp>
            <p:nvSpPr>
              <p:cNvPr id="3" name="備忘稿版面配置區 2"/>
              <p:cNvSpPr>
                <a:spLocks noGrp="1"/>
              </p:cNvSpPr>
              <p:nvPr>
                <p:ph type="body" idx="1"/>
              </p:nvPr>
            </p:nvSpPr>
            <p:spPr/>
            <p:txBody>
              <a:bodyPr/>
              <a:lstStyle/>
              <a:p>
                <a:r>
                  <a:rPr lang="zh-TW" altLang="en-US" dirty="0"/>
                  <a:t>顧客的</a:t>
                </a:r>
                <a:r>
                  <a:rPr lang="en-US" altLang="zh-TW" dirty="0"/>
                  <a:t>arrival rate</a:t>
                </a:r>
                <a:r>
                  <a:rPr lang="zh-TW" altLang="en-US" dirty="0"/>
                  <a:t>是遵循</a:t>
                </a:r>
                <a:r>
                  <a:rPr lang="en-US" altLang="zh-TW" dirty="0"/>
                  <a:t>Poisson process</a:t>
                </a:r>
                <a:r>
                  <a:rPr lang="zh-TW" altLang="en-US" dirty="0"/>
                  <a:t>，用</a:t>
                </a:r>
                <a:r>
                  <a:rPr lang="en-US" altLang="zh-TW" dirty="0"/>
                  <a:t>lambda</a:t>
                </a:r>
                <a:r>
                  <a:rPr lang="zh-TW" altLang="en-US" dirty="0"/>
                  <a:t>符號做表示。在有高低優先權的</a:t>
                </a:r>
                <a:r>
                  <a:rPr lang="en-US" altLang="zh-TW" dirty="0"/>
                  <a:t>scenario</a:t>
                </a:r>
                <a:r>
                  <a:rPr lang="zh-TW" altLang="en-US" dirty="0"/>
                  <a:t>中以</a:t>
                </a:r>
                <a:r>
                  <a:rPr lang="en-US" altLang="zh-TW" b="0" i="0">
                    <a:latin typeface="Cambria Math" panose="02040503050406030204" pitchFamily="18" charset="0"/>
                  </a:rPr>
                  <a:t>𝜆</a:t>
                </a:r>
                <a:r>
                  <a:rPr lang="zh-TW" altLang="en-US" dirty="0"/>
                  <a:t> </a:t>
                </a:r>
                <a:r>
                  <a:rPr lang="en-US" altLang="zh-TW" dirty="0"/>
                  <a:t>/ </a:t>
                </a:r>
                <a:r>
                  <a:rPr lang="en-US" altLang="zh-TW" i="0">
                    <a:latin typeface="Cambria Math" panose="02040503050406030204" pitchFamily="18" charset="0"/>
                  </a:rPr>
                  <a:t>𝜆</a:t>
                </a:r>
                <a:r>
                  <a:rPr lang="en-US" altLang="zh-TW" b="0" i="0">
                    <a:latin typeface="Cambria Math" panose="02040503050406030204" pitchFamily="18" charset="0"/>
                  </a:rPr>
                  <a:t>_𝐻</a:t>
                </a:r>
                <a:r>
                  <a:rPr lang="zh-TW" altLang="en-US" dirty="0"/>
                  <a:t> </a:t>
                </a:r>
                <a:r>
                  <a:rPr lang="en-US" altLang="zh-TW" dirty="0"/>
                  <a:t>/ </a:t>
                </a:r>
                <a:r>
                  <a:rPr lang="en-US" altLang="zh-TW" i="0">
                    <a:latin typeface="Cambria Math" panose="02040503050406030204" pitchFamily="18" charset="0"/>
                  </a:rPr>
                  <a:t>𝜆_L</a:t>
                </a:r>
                <a:r>
                  <a:rPr lang="zh-TW" altLang="en-US" dirty="0"/>
                  <a:t>分別表示</a:t>
                </a:r>
                <a:r>
                  <a:rPr lang="en-US" altLang="zh-TW" dirty="0"/>
                  <a:t>overall</a:t>
                </a:r>
                <a:r>
                  <a:rPr lang="zh-TW" altLang="en-US" dirty="0"/>
                  <a:t>，高優先權和低優先權的</a:t>
                </a:r>
                <a:r>
                  <a:rPr lang="en-US" altLang="zh-TW" dirty="0"/>
                  <a:t>arrival rate</a:t>
                </a:r>
              </a:p>
              <a:p>
                <a:endParaRPr lang="en-US" altLang="zh-TW" dirty="0"/>
              </a:p>
              <a:p>
                <a:r>
                  <a:rPr lang="zh-TW" altLang="en-US" dirty="0"/>
                  <a:t>第</a:t>
                </a:r>
                <a:r>
                  <a:rPr lang="en-US" altLang="zh-TW" dirty="0"/>
                  <a:t>2~5</a:t>
                </a:r>
                <a:r>
                  <a:rPr lang="zh-TW" altLang="en-US" dirty="0"/>
                  <a:t>點的</a:t>
                </a:r>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，以及</a:t>
                </a:r>
                <a:r>
                  <a:rPr lang="en-US" altLang="zh-TW" dirty="0"/>
                  <a:t>transition rate</a:t>
                </a:r>
                <a:r>
                  <a:rPr lang="zh-TW" altLang="en-US" dirty="0"/>
                  <a:t>都是遵循指數分布</a:t>
                </a:r>
                <a:endParaRPr lang="en-US" altLang="zh-TW" dirty="0"/>
              </a:p>
              <a:p>
                <a:r>
                  <a:rPr lang="en-US" altLang="zh-TW" dirty="0"/>
                  <a:t>block generation rate</a:t>
                </a:r>
                <a:r>
                  <a:rPr lang="zh-TW" altLang="en-US" dirty="0"/>
                  <a:t>，</a:t>
                </a:r>
                <a:r>
                  <a:rPr lang="en-US" altLang="zh-TW" dirty="0"/>
                  <a:t>consensus rate</a:t>
                </a:r>
                <a:r>
                  <a:rPr lang="zh-TW" altLang="en-US" dirty="0"/>
                  <a:t>，</a:t>
                </a:r>
                <a:r>
                  <a:rPr lang="en-US" altLang="zh-TW" dirty="0"/>
                  <a:t>impatience rate</a:t>
                </a:r>
                <a:r>
                  <a:rPr lang="zh-TW" altLang="en-US" dirty="0"/>
                  <a:t>的速率分別以</a:t>
                </a:r>
                <a:r>
                  <a:rPr lang="en-US" altLang="zh-TW" i="0" dirty="0">
                    <a:latin typeface="Cambria Math" panose="02040503050406030204" pitchFamily="18" charset="0"/>
                  </a:rPr>
                  <a:t>𝜇_</a:t>
                </a:r>
                <a:r>
                  <a:rPr lang="en-US" altLang="zh-TW" b="0" i="0" dirty="0">
                    <a:latin typeface="Cambria Math" panose="02040503050406030204" pitchFamily="18" charset="0"/>
                  </a:rPr>
                  <a:t>1</a:t>
                </a:r>
                <a:r>
                  <a:rPr lang="zh-TW" altLang="en-US" b="0" i="0" dirty="0">
                    <a:latin typeface="Cambria Math" panose="02040503050406030204" pitchFamily="18" charset="0"/>
                  </a:rPr>
                  <a:t> 、</a:t>
                </a:r>
                <a:r>
                  <a:rPr lang="en-US" altLang="zh-TW" b="0" i="0" dirty="0">
                    <a:latin typeface="Cambria Math" panose="02040503050406030204" pitchFamily="18" charset="0"/>
                  </a:rPr>
                  <a:t>𝜇_2</a:t>
                </a:r>
                <a:r>
                  <a:rPr lang="zh-TW" altLang="en-US" b="0" i="0" dirty="0">
                    <a:latin typeface="Cambria Math" panose="02040503050406030204" pitchFamily="18" charset="0"/>
                  </a:rPr>
                  <a:t> 、</a:t>
                </a:r>
                <a:r>
                  <a:rPr lang="en-US" altLang="zh-TW" b="0" i="0" dirty="0">
                    <a:latin typeface="Cambria Math" panose="02040503050406030204" pitchFamily="18" charset="0"/>
                  </a:rPr>
                  <a:t>𝛾</a:t>
                </a:r>
                <a:r>
                  <a:rPr lang="zh-TW" altLang="en-US" b="0" i="0" dirty="0">
                    <a:latin typeface="+mj-lt"/>
                  </a:rPr>
                  <a:t>做表示</a:t>
                </a:r>
                <a:endParaRPr lang="en-US" altLang="zh-TW" b="0" dirty="0"/>
              </a:p>
              <a:p>
                <a:r>
                  <a:rPr lang="en-US" altLang="zh-TW" dirty="0"/>
                  <a:t>Transition rate</a:t>
                </a:r>
                <a:r>
                  <a:rPr lang="zh-TW" altLang="en-US" dirty="0"/>
                  <a:t>的部分，</a:t>
                </a:r>
                <a:r>
                  <a:rPr lang="en-US" altLang="zh-TW" i="0" dirty="0">
                    <a:latin typeface="Cambria Math" panose="02040503050406030204" pitchFamily="18" charset="0"/>
                  </a:rPr>
                  <a:t>𝛼</a:t>
                </a:r>
                <a:r>
                  <a:rPr lang="zh-TW" altLang="en-US" dirty="0"/>
                  <a:t>表示</a:t>
                </a:r>
                <a:r>
                  <a:rPr lang="en-US" altLang="zh-TW" dirty="0"/>
                  <a:t>ON</a:t>
                </a:r>
                <a:r>
                  <a:rPr lang="zh-TW" altLang="en-US" dirty="0"/>
                  <a:t>到</a:t>
                </a:r>
                <a:r>
                  <a:rPr lang="en-US" altLang="zh-TW" dirty="0"/>
                  <a:t>OFF</a:t>
                </a:r>
                <a:r>
                  <a:rPr lang="zh-TW" altLang="en-US" dirty="0"/>
                  <a:t>的速率，</a:t>
                </a:r>
                <a:r>
                  <a:rPr lang="en-US" altLang="zh-TW" i="0" dirty="0">
                    <a:latin typeface="Cambria Math" panose="02040503050406030204" pitchFamily="18" charset="0"/>
                  </a:rPr>
                  <a:t>𝛽</a:t>
                </a:r>
                <a:r>
                  <a:rPr lang="zh-TW" altLang="en-US" dirty="0"/>
                  <a:t>表示</a:t>
                </a:r>
                <a:r>
                  <a:rPr lang="en-US" altLang="zh-TW" dirty="0"/>
                  <a:t>OFF</a:t>
                </a:r>
                <a:r>
                  <a:rPr lang="zh-TW" altLang="en-US" dirty="0"/>
                  <a:t>到</a:t>
                </a:r>
                <a:r>
                  <a:rPr lang="en-US" altLang="zh-TW" dirty="0"/>
                  <a:t>ON</a:t>
                </a:r>
                <a:r>
                  <a:rPr lang="zh-TW" altLang="en-US" dirty="0"/>
                  <a:t>的速率</a:t>
                </a:r>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a:p>
        </p:txBody>
      </p:sp>
    </p:spTree>
    <p:extLst>
      <p:ext uri="{BB962C8B-B14F-4D97-AF65-F5344CB8AC3E}">
        <p14:creationId xmlns:p14="http://schemas.microsoft.com/office/powerpoint/2010/main" val="3374988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這是綜合前一頁的敘述所製作的參數表可以做參考</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16</a:t>
            </a:fld>
            <a:endParaRPr lang="zh-TW" altLang="en-US" dirty="0"/>
          </a:p>
        </p:txBody>
      </p:sp>
    </p:spTree>
    <p:extLst>
      <p:ext uri="{BB962C8B-B14F-4D97-AF65-F5344CB8AC3E}">
        <p14:creationId xmlns:p14="http://schemas.microsoft.com/office/powerpoint/2010/main" val="168916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14:m>
                  <m:oMath xmlns:m="http://schemas.openxmlformats.org/officeDocument/2006/math">
                    <m:r>
                      <a:rPr lang="en-US" altLang="zh-TW" b="0" i="1" smtClean="0">
                        <a:latin typeface="Cambria Math" panose="02040503050406030204" pitchFamily="18" charset="0"/>
                      </a:rPr>
                      <m:t>𝑖</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𝑥</m:t>
                    </m:r>
                  </m:oMath>
                </a14:m>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altLang="zh-TW" b="0" i="1" smtClean="0">
                        <a:latin typeface="Cambria Math" panose="02040503050406030204" pitchFamily="18" charset="0"/>
                      </a:rPr>
                      <m:t>𝑘</m:t>
                    </m:r>
                  </m:oMath>
                </a14:m>
                <a:r>
                  <a:rPr lang="zh-TW" altLang="en-US" dirty="0"/>
                  <a:t>代表</a:t>
                </a:r>
              </a:p>
              <a:p>
                <a:endParaRPr lang="zh-TW" altLang="en-US" dirty="0"/>
              </a:p>
            </p:txBody>
          </p:sp>
        </mc:Choice>
        <mc:Fallback>
          <p:sp>
            <p:nvSpPr>
              <p:cNvPr id="3" name="備忘稿版面配置區 2"/>
              <p:cNvSpPr>
                <a:spLocks noGrp="1"/>
              </p:cNvSpPr>
              <p:nvPr>
                <p:ph type="body" idx="1"/>
              </p:nvPr>
            </p:nvSpPr>
            <p:spPr/>
            <p:txBody>
              <a:bodyPr/>
              <a:lstStyle/>
              <a:p>
                <a:r>
                  <a:rPr lang="zh-TW" altLang="en-US" dirty="0"/>
                  <a:t>我們將</a:t>
                </a:r>
                <a:r>
                  <a:rPr lang="en-US" altLang="zh-TW" dirty="0"/>
                  <a:t>scenario 1</a:t>
                </a:r>
                <a:r>
                  <a:rPr lang="zh-TW" altLang="en-US" dirty="0"/>
                  <a:t>和</a:t>
                </a:r>
                <a:r>
                  <a:rPr lang="en-US" altLang="zh-TW" dirty="0"/>
                  <a:t>scenario 3</a:t>
                </a:r>
                <a:r>
                  <a:rPr lang="zh-TW" altLang="en-US" dirty="0"/>
                  <a:t>的各個</a:t>
                </a:r>
                <a:r>
                  <a:rPr lang="en-US" altLang="zh-TW" dirty="0"/>
                  <a:t>status</a:t>
                </a:r>
                <a:r>
                  <a:rPr lang="zh-TW" altLang="en-US" dirty="0"/>
                  <a:t>的系統狀態模型用三維馬可夫鏈來描述</a:t>
                </a:r>
                <a:endParaRPr lang="en-US" altLang="zh-TW" dirty="0"/>
              </a:p>
              <a:p>
                <a:r>
                  <a:rPr lang="zh-TW" altLang="en-US" dirty="0"/>
                  <a:t>其中</a:t>
                </a:r>
                <a:r>
                  <a:rPr lang="en-US" altLang="zh-TW" b="0" i="0">
                    <a:latin typeface="Cambria Math" panose="02040503050406030204" pitchFamily="18" charset="0"/>
                  </a:rPr>
                  <a:t>𝑖</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𝑥</a:t>
                </a:r>
                <a:r>
                  <a:rPr lang="zh-TW" altLang="en-US" dirty="0"/>
                  <a:t>代表</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a:latin typeface="Cambria Math" panose="02040503050406030204" pitchFamily="18" charset="0"/>
                  </a:rPr>
                  <a:t>𝑘</a:t>
                </a:r>
                <a:r>
                  <a:rPr lang="zh-TW" altLang="en-US" dirty="0"/>
                  <a:t>代表</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4008365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dirty="0"/>
          </a:p>
        </p:txBody>
      </p:sp>
    </p:spTree>
    <p:extLst>
      <p:ext uri="{BB962C8B-B14F-4D97-AF65-F5344CB8AC3E}">
        <p14:creationId xmlns:p14="http://schemas.microsoft.com/office/powerpoint/2010/main" val="2417646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19</a:t>
            </a:fld>
            <a:endParaRPr lang="zh-TW" altLang="en-US" dirty="0"/>
          </a:p>
        </p:txBody>
      </p:sp>
    </p:spTree>
    <p:extLst>
      <p:ext uri="{BB962C8B-B14F-4D97-AF65-F5344CB8AC3E}">
        <p14:creationId xmlns:p14="http://schemas.microsoft.com/office/powerpoint/2010/main" val="356836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dirty="0"/>
          </a:p>
        </p:txBody>
      </p:sp>
    </p:spTree>
    <p:extLst>
      <p:ext uri="{BB962C8B-B14F-4D97-AF65-F5344CB8AC3E}">
        <p14:creationId xmlns:p14="http://schemas.microsoft.com/office/powerpoint/2010/main" val="7927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動機 </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a:t>
            </a:fld>
            <a:endParaRPr lang="zh-TW" altLang="en-US"/>
          </a:p>
        </p:txBody>
      </p:sp>
    </p:spTree>
    <p:extLst>
      <p:ext uri="{BB962C8B-B14F-4D97-AF65-F5344CB8AC3E}">
        <p14:creationId xmlns:p14="http://schemas.microsoft.com/office/powerpoint/2010/main" val="19031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dirty="0"/>
          </a:p>
        </p:txBody>
      </p:sp>
    </p:spTree>
    <p:extLst>
      <p:ext uri="{BB962C8B-B14F-4D97-AF65-F5344CB8AC3E}">
        <p14:creationId xmlns:p14="http://schemas.microsoft.com/office/powerpoint/2010/main" val="1880611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dirty="0"/>
          </a:p>
        </p:txBody>
      </p:sp>
    </p:spTree>
    <p:extLst>
      <p:ext uri="{BB962C8B-B14F-4D97-AF65-F5344CB8AC3E}">
        <p14:creationId xmlns:p14="http://schemas.microsoft.com/office/powerpoint/2010/main" val="2681474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24</a:t>
            </a:fld>
            <a:endParaRPr lang="zh-TW" altLang="en-US" dirty="0"/>
          </a:p>
        </p:txBody>
      </p:sp>
    </p:spTree>
    <p:extLst>
      <p:ext uri="{BB962C8B-B14F-4D97-AF65-F5344CB8AC3E}">
        <p14:creationId xmlns:p14="http://schemas.microsoft.com/office/powerpoint/2010/main" val="3765239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26</a:t>
            </a:fld>
            <a:endParaRPr lang="zh-TW" altLang="en-US" dirty="0"/>
          </a:p>
        </p:txBody>
      </p:sp>
    </p:spTree>
    <p:extLst>
      <p:ext uri="{BB962C8B-B14F-4D97-AF65-F5344CB8AC3E}">
        <p14:creationId xmlns:p14="http://schemas.microsoft.com/office/powerpoint/2010/main" val="383356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29</a:t>
            </a:fld>
            <a:endParaRPr lang="zh-TW" altLang="en-US" dirty="0"/>
          </a:p>
        </p:txBody>
      </p:sp>
    </p:spTree>
    <p:extLst>
      <p:ext uri="{BB962C8B-B14F-4D97-AF65-F5344CB8AC3E}">
        <p14:creationId xmlns:p14="http://schemas.microsoft.com/office/powerpoint/2010/main" val="797483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31</a:t>
            </a:fld>
            <a:endParaRPr lang="zh-TW" altLang="en-US" dirty="0"/>
          </a:p>
        </p:txBody>
      </p:sp>
    </p:spTree>
    <p:extLst>
      <p:ext uri="{BB962C8B-B14F-4D97-AF65-F5344CB8AC3E}">
        <p14:creationId xmlns:p14="http://schemas.microsoft.com/office/powerpoint/2010/main" val="2037410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數值結果</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23996264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35</a:t>
            </a:fld>
            <a:endParaRPr lang="zh-TW" altLang="en-US" dirty="0"/>
          </a:p>
        </p:txBody>
      </p:sp>
    </p:spTree>
    <p:extLst>
      <p:ext uri="{BB962C8B-B14F-4D97-AF65-F5344CB8AC3E}">
        <p14:creationId xmlns:p14="http://schemas.microsoft.com/office/powerpoint/2010/main" val="4100599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結論 未來展望</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252418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46</a:t>
            </a:fld>
            <a:endParaRPr lang="zh-TW" altLang="en-US" dirty="0"/>
          </a:p>
        </p:txBody>
      </p:sp>
    </p:spTree>
    <p:extLst>
      <p:ext uri="{BB962C8B-B14F-4D97-AF65-F5344CB8AC3E}">
        <p14:creationId xmlns:p14="http://schemas.microsoft.com/office/powerpoint/2010/main" val="3442456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區塊鏈技術暨</a:t>
            </a:r>
            <a:r>
              <a:rPr lang="en-US" altLang="zh-TW" dirty="0"/>
              <a:t>2008</a:t>
            </a:r>
            <a:r>
              <a:rPr lang="zh-TW" altLang="en-US" dirty="0"/>
              <a:t>年由中本聰撰寫的比特幣白皮書中首次出現其觀念。</a:t>
            </a:r>
            <a:endParaRPr lang="en-US" altLang="zh-TW" dirty="0"/>
          </a:p>
          <a:p>
            <a:r>
              <a:rPr lang="zh-TW" altLang="en-US" dirty="0"/>
              <a:t>區塊鏈作為分散是帳本技術的一種，近幾年在除了彼特幣以外，也在能源、金融等領域中發展成為數位信任和去中心化系統的核心基礎</a:t>
            </a:r>
            <a:endParaRPr lang="en-US" altLang="zh-TW" dirty="0"/>
          </a:p>
          <a:p>
            <a:r>
              <a:rPr lang="zh-TW" altLang="en-US" dirty="0"/>
              <a:t>他的去中心化、透明化、和不變性保障了使用者的資料更加可靠及安</a:t>
            </a:r>
            <a:endParaRPr lang="en-US" altLang="zh-TW" dirty="0"/>
          </a:p>
          <a:p>
            <a:endParaRPr lang="en-US" altLang="zh-TW" dirty="0"/>
          </a:p>
          <a:p>
            <a:r>
              <a:rPr lang="zh-TW" altLang="en-US" dirty="0"/>
              <a:t>而當今區塊鏈最迫切的技術挑戰之一為「互通性」</a:t>
            </a:r>
            <a:endParaRPr lang="en-US" altLang="zh-TW" dirty="0"/>
          </a:p>
          <a:p>
            <a:r>
              <a:rPr lang="zh-TW" altLang="en-US" dirty="0"/>
              <a:t>也就是獨立運營的區塊鏈網路之間能夠溝通和交換資訊的技術。</a:t>
            </a:r>
            <a:endParaRPr lang="en-US" altLang="zh-TW" dirty="0"/>
          </a:p>
          <a:p>
            <a:endParaRPr lang="en-US" altLang="zh-TW" dirty="0"/>
          </a:p>
          <a:p>
            <a:r>
              <a:rPr lang="zh-TW" altLang="en-US" dirty="0"/>
              <a:t>這項挑戰催生了跨連橋</a:t>
            </a:r>
            <a:r>
              <a:rPr lang="en-US" altLang="zh-TW" dirty="0"/>
              <a:t>(cross chain bridges)</a:t>
            </a:r>
            <a:r>
              <a:rPr lang="zh-TW" altLang="en-US" dirty="0"/>
              <a:t>的發展。</a:t>
            </a:r>
            <a:endParaRPr lang="en-US" altLang="zh-TW" dirty="0"/>
          </a:p>
          <a:p>
            <a:r>
              <a:rPr lang="zh-TW" altLang="en-US" dirty="0"/>
              <a:t>跨鏈橋不是實體存在的橋樑，而是由一組設計良好的協議構成的機制，能夠讓不同技術架構的區塊鏈彼此連接與互通。</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231051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參考文獻</a:t>
            </a:r>
            <a:r>
              <a:rPr lang="en-US" altLang="zh-TW" dirty="0"/>
              <a:t>2</a:t>
            </a:r>
            <a:r>
              <a:rPr lang="zh-TW" altLang="en-US" dirty="0"/>
              <a:t>中，採用</a:t>
            </a:r>
            <a:r>
              <a:rPr lang="en-US" altLang="zh-TW" dirty="0"/>
              <a:t>M/M/n/L</a:t>
            </a:r>
            <a:r>
              <a:rPr lang="zh-TW" altLang="en-US" dirty="0"/>
              <a:t>排隊模型模擬彼特幣區塊鏈的挖礦流程，並觀察在固定的佇列容量與</a:t>
            </a:r>
            <a:r>
              <a:rPr lang="en-US" altLang="zh-TW" dirty="0"/>
              <a:t>block generation rate</a:t>
            </a:r>
            <a:r>
              <a:rPr lang="zh-TW" altLang="en-US" dirty="0"/>
              <a:t>下的系統效能表現</a:t>
            </a:r>
            <a:endParaRPr lang="en-US" altLang="zh-TW" dirty="0"/>
          </a:p>
          <a:p>
            <a:endParaRPr lang="en-US" altLang="zh-TW" dirty="0"/>
          </a:p>
          <a:p>
            <a:r>
              <a:rPr lang="zh-TW" altLang="en-US" dirty="0"/>
              <a:t>接下來、在參考文獻</a:t>
            </a:r>
            <a:r>
              <a:rPr lang="en-US" altLang="zh-TW" dirty="0"/>
              <a:t>7</a:t>
            </a:r>
            <a:r>
              <a:rPr lang="zh-TW" altLang="en-US" dirty="0"/>
              <a:t>中提出一種非搶先優先權的區塊鏈交易排隊模型，讓在礦工資源有限的狀況下，高優先權與低優先權之間的交易權衡</a:t>
            </a:r>
            <a:endParaRPr lang="en-US" altLang="zh-TW" dirty="0"/>
          </a:p>
          <a:p>
            <a:endParaRPr lang="en-US" altLang="zh-TW" dirty="0"/>
          </a:p>
          <a:p>
            <a:r>
              <a:rPr lang="zh-TW" altLang="en-US" dirty="0"/>
              <a:t>最後，在參考文獻</a:t>
            </a:r>
            <a:r>
              <a:rPr lang="en-US" altLang="zh-TW" dirty="0"/>
              <a:t>10</a:t>
            </a:r>
            <a:r>
              <a:rPr lang="zh-TW" altLang="en-US" dirty="0"/>
              <a:t>中，他們提出了有效的跨鏈系統分析模型，實現多鏈互通，提供了實務跨鏈架構的跨鏈傳輸系統</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5</a:t>
            </a:fld>
            <a:endParaRPr lang="zh-TW" altLang="en-US"/>
          </a:p>
        </p:txBody>
      </p:sp>
    </p:spTree>
    <p:extLst>
      <p:ext uri="{BB962C8B-B14F-4D97-AF65-F5344CB8AC3E}">
        <p14:creationId xmlns:p14="http://schemas.microsoft.com/office/powerpoint/2010/main" val="166596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本論文前面提到的引言和議題，發展了一個跨鏈交易流程的</a:t>
            </a:r>
            <a:r>
              <a:rPr lang="en-US" altLang="zh-TW" dirty="0"/>
              <a:t>partial batch(</a:t>
            </a:r>
            <a:r>
              <a:rPr lang="zh-TW" altLang="en-US" dirty="0"/>
              <a:t>部分批次</a:t>
            </a:r>
            <a:r>
              <a:rPr lang="en-US" altLang="zh-TW" dirty="0"/>
              <a:t>)</a:t>
            </a:r>
            <a:r>
              <a:rPr lang="zh-TW" altLang="en-US" dirty="0"/>
              <a:t>排隊模型</a:t>
            </a:r>
            <a:endParaRPr lang="en-US" altLang="zh-TW" dirty="0"/>
          </a:p>
          <a:p>
            <a:endParaRPr lang="en-US" altLang="zh-TW" dirty="0"/>
          </a:p>
          <a:p>
            <a:r>
              <a:rPr lang="zh-TW" altLang="en-US" dirty="0"/>
              <a:t>系統中有兩個串連的</a:t>
            </a:r>
            <a:r>
              <a:rPr lang="en-US" altLang="zh-TW" dirty="0"/>
              <a:t>queue</a:t>
            </a:r>
            <a:r>
              <a:rPr lang="zh-TW" altLang="en-US" dirty="0"/>
              <a:t>，第一個是</a:t>
            </a:r>
            <a:r>
              <a:rPr lang="en-US" altLang="zh-TW" dirty="0"/>
              <a:t>customer queue</a:t>
            </a:r>
            <a:r>
              <a:rPr lang="zh-TW" altLang="en-US" dirty="0"/>
              <a:t>，顧客進入系統中會首先在這個</a:t>
            </a:r>
            <a:r>
              <a:rPr lang="en-US" altLang="zh-TW" dirty="0"/>
              <a:t>queue</a:t>
            </a:r>
            <a:r>
              <a:rPr lang="zh-TW" altLang="en-US" dirty="0"/>
              <a:t>中等待被打包成為一個</a:t>
            </a:r>
            <a:r>
              <a:rPr lang="en-US" altLang="zh-TW" dirty="0"/>
              <a:t>block</a:t>
            </a:r>
          </a:p>
          <a:p>
            <a:r>
              <a:rPr lang="zh-TW" altLang="en-US" dirty="0"/>
              <a:t>第二個</a:t>
            </a:r>
            <a:r>
              <a:rPr lang="en-US" altLang="zh-TW" dirty="0"/>
              <a:t>queue</a:t>
            </a:r>
            <a:r>
              <a:rPr lang="zh-TW" altLang="en-US" dirty="0"/>
              <a:t>是</a:t>
            </a:r>
            <a:r>
              <a:rPr lang="en-US" altLang="zh-TW" dirty="0"/>
              <a:t>block queue</a:t>
            </a:r>
            <a:r>
              <a:rPr lang="zh-TW" altLang="en-US" dirty="0"/>
              <a:t>，當顧客被打包進</a:t>
            </a:r>
            <a:r>
              <a:rPr lang="en-US" altLang="zh-TW" dirty="0"/>
              <a:t>block queue</a:t>
            </a:r>
            <a:r>
              <a:rPr lang="zh-TW" altLang="en-US" dirty="0"/>
              <a:t>後會在這裡面進行</a:t>
            </a:r>
            <a:r>
              <a:rPr lang="en-US" altLang="zh-TW" dirty="0"/>
              <a:t>consensus(</a:t>
            </a:r>
            <a:r>
              <a:rPr lang="zh-TW" altLang="en-US" dirty="0"/>
              <a:t>共識</a:t>
            </a:r>
            <a:r>
              <a:rPr lang="en-US" altLang="zh-TW" dirty="0"/>
              <a:t>)</a:t>
            </a:r>
            <a:r>
              <a:rPr lang="zh-TW" altLang="en-US" dirty="0"/>
              <a:t>，</a:t>
            </a:r>
            <a:r>
              <a:rPr lang="en-US" altLang="zh-TW" dirty="0"/>
              <a:t>consensus</a:t>
            </a:r>
            <a:r>
              <a:rPr lang="zh-TW" altLang="en-US" dirty="0"/>
              <a:t>結束之後即離開系統</a:t>
            </a:r>
            <a:endParaRPr lang="en-US" altLang="zh-TW" dirty="0"/>
          </a:p>
          <a:p>
            <a:endParaRPr lang="en-US" altLang="zh-TW" dirty="0"/>
          </a:p>
          <a:p>
            <a:r>
              <a:rPr lang="zh-TW" altLang="en-US" dirty="0"/>
              <a:t>那我們的系統中還有加入一個</a:t>
            </a:r>
            <a:r>
              <a:rPr lang="en-US" altLang="zh-TW" dirty="0"/>
              <a:t>ON/OFF</a:t>
            </a:r>
            <a:r>
              <a:rPr lang="zh-TW" altLang="en-US" dirty="0"/>
              <a:t>開關機制，這是為了模擬現實生活中可能會遇到的駭客行為或是環境因素所導致的連線失敗等狀況，在</a:t>
            </a:r>
            <a:r>
              <a:rPr lang="en-US" altLang="zh-TW" dirty="0"/>
              <a:t>OFF</a:t>
            </a:r>
            <a:r>
              <a:rPr lang="zh-TW" altLang="en-US" dirty="0"/>
              <a:t>的期間</a:t>
            </a:r>
            <a:r>
              <a:rPr lang="en-US" altLang="zh-TW" dirty="0"/>
              <a:t>block generation</a:t>
            </a:r>
            <a:r>
              <a:rPr lang="zh-TW" altLang="en-US" dirty="0"/>
              <a:t>和</a:t>
            </a:r>
            <a:r>
              <a:rPr lang="en-US" altLang="zh-TW" dirty="0"/>
              <a:t>consensus</a:t>
            </a:r>
            <a:r>
              <a:rPr lang="zh-TW" altLang="en-US" dirty="0"/>
              <a:t>行為都會暫停。</a:t>
            </a:r>
            <a:endParaRPr lang="en-US" altLang="zh-TW" dirty="0"/>
          </a:p>
          <a:p>
            <a:endParaRPr lang="en-US" altLang="zh-TW" dirty="0"/>
          </a:p>
          <a:p>
            <a:r>
              <a:rPr lang="zh-TW" altLang="en-US" dirty="0"/>
              <a:t>我們提出了四種</a:t>
            </a:r>
            <a:r>
              <a:rPr lang="en-US" altLang="zh-TW" dirty="0"/>
              <a:t>scenarios</a:t>
            </a:r>
            <a:r>
              <a:rPr lang="zh-TW" altLang="en-US" dirty="0"/>
              <a:t>，分別組合有無</a:t>
            </a:r>
            <a:r>
              <a:rPr lang="en-US" altLang="zh-TW" dirty="0"/>
              <a:t>non-preemptive priority</a:t>
            </a:r>
            <a:r>
              <a:rPr lang="zh-TW" altLang="en-US" dirty="0"/>
              <a:t>，與有沒有</a:t>
            </a:r>
            <a:r>
              <a:rPr lang="en-US" altLang="zh-TW" dirty="0"/>
              <a:t>impatience</a:t>
            </a:r>
            <a:r>
              <a:rPr lang="zh-TW" altLang="en-US" dirty="0"/>
              <a:t>行為的影響</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6</a:t>
            </a:fld>
            <a:endParaRPr lang="zh-TW" altLang="en-US"/>
          </a:p>
        </p:txBody>
      </p:sp>
    </p:spTree>
    <p:extLst>
      <p:ext uri="{BB962C8B-B14F-4D97-AF65-F5344CB8AC3E}">
        <p14:creationId xmlns:p14="http://schemas.microsoft.com/office/powerpoint/2010/main" val="32290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系統模型</a:t>
            </a:r>
            <a:endParaRPr lang="en-US" altLang="zh-TW"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7</a:t>
            </a:fld>
            <a:endParaRPr lang="zh-TW" altLang="en-US"/>
          </a:p>
        </p:txBody>
      </p:sp>
    </p:spTree>
    <p:extLst>
      <p:ext uri="{BB962C8B-B14F-4D97-AF65-F5344CB8AC3E}">
        <p14:creationId xmlns:p14="http://schemas.microsoft.com/office/powerpoint/2010/main" val="1042884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這邊是關於系統容量，</a:t>
            </a:r>
            <a:r>
              <a:rPr lang="en-US" altLang="zh-TW" dirty="0"/>
              <a:t>queue</a:t>
            </a:r>
            <a:r>
              <a:rPr lang="zh-TW" altLang="en-US" dirty="0"/>
              <a:t>的容量，</a:t>
            </a:r>
            <a:r>
              <a:rPr lang="en-US" altLang="zh-TW" dirty="0"/>
              <a:t>ON/OFF</a:t>
            </a:r>
            <a:r>
              <a:rPr lang="zh-TW" altLang="en-US" dirty="0"/>
              <a:t>機制，與高低優先權的關係等說明的簡單的文字介紹，接下來會用圖例詳細說明</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dirty="0"/>
          </a:p>
        </p:txBody>
      </p:sp>
    </p:spTree>
    <p:extLst>
      <p:ext uri="{BB962C8B-B14F-4D97-AF65-F5344CB8AC3E}">
        <p14:creationId xmlns:p14="http://schemas.microsoft.com/office/powerpoint/2010/main" val="2839720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系統容量介紹</a:t>
            </a:r>
            <a:endParaRPr lang="en-US" altLang="zh-TW" dirty="0"/>
          </a:p>
          <a:p>
            <a:endParaRPr lang="en-US" altLang="zh-TW" dirty="0"/>
          </a:p>
          <a:p>
            <a:r>
              <a:rPr lang="zh-TW" altLang="en-US" dirty="0"/>
              <a:t>加入</a:t>
            </a:r>
            <a:r>
              <a:rPr lang="en-US" altLang="zh-TW" dirty="0"/>
              <a:t>impatience</a:t>
            </a:r>
            <a:r>
              <a:rPr lang="zh-TW" altLang="en-US" dirty="0"/>
              <a:t>的介紹</a:t>
            </a:r>
            <a:endParaRPr lang="en-US" altLang="zh-TW" dirty="0"/>
          </a:p>
          <a:p>
            <a:endParaRPr lang="en-US" altLang="zh-TW" dirty="0"/>
          </a:p>
          <a:p>
            <a:r>
              <a:rPr lang="en-US" altLang="zh-TW" dirty="0"/>
              <a:t>ON</a:t>
            </a:r>
            <a:r>
              <a:rPr lang="zh-TW" altLang="en-US" dirty="0"/>
              <a:t> </a:t>
            </a:r>
            <a:r>
              <a:rPr lang="en-US" altLang="zh-TW" dirty="0"/>
              <a:t>period</a:t>
            </a:r>
          </a:p>
          <a:p>
            <a:endParaRPr lang="en-US" altLang="zh-TW" dirty="0"/>
          </a:p>
          <a:p>
            <a:r>
              <a:rPr lang="en-US" altLang="zh-TW" dirty="0"/>
              <a:t>OFF period</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dirty="0"/>
          </a:p>
        </p:txBody>
      </p:sp>
    </p:spTree>
    <p:extLst>
      <p:ext uri="{BB962C8B-B14F-4D97-AF65-F5344CB8AC3E}">
        <p14:creationId xmlns:p14="http://schemas.microsoft.com/office/powerpoint/2010/main" val="2935360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Single-class without impatience</a:t>
            </a:r>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10</a:t>
            </a:fld>
            <a:endParaRPr lang="zh-TW" altLang="en-US"/>
          </a:p>
        </p:txBody>
      </p:sp>
    </p:spTree>
    <p:extLst>
      <p:ext uri="{BB962C8B-B14F-4D97-AF65-F5344CB8AC3E}">
        <p14:creationId xmlns:p14="http://schemas.microsoft.com/office/powerpoint/2010/main" val="1549801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6/20/2025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6/20/2025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6/20/2025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6/20/2025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4.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指導教授： 鍾順平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西元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7</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2</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Tree>
    <p:extLst>
      <p:ext uri="{BB962C8B-B14F-4D97-AF65-F5344CB8AC3E}">
        <p14:creationId xmlns:p14="http://schemas.microsoft.com/office/powerpoint/2010/main" val="3948195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5" name="箭號: 彎曲 24">
            <a:extLst>
              <a:ext uri="{FF2B5EF4-FFF2-40B4-BE49-F238E27FC236}">
                <a16:creationId xmlns:a16="http://schemas.microsoft.com/office/drawing/2014/main" id="{6251AE20-5681-4F6B-9FEA-1A27EEF9F358}"/>
              </a:ext>
            </a:extLst>
          </p:cNvPr>
          <p:cNvSpPr/>
          <p:nvPr/>
        </p:nvSpPr>
        <p:spPr>
          <a:xfrm rot="5400000">
            <a:off x="283723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pPr/>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511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5089641" y="3079679"/>
            <a:ext cx="217239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94584" y="3093126"/>
            <a:ext cx="1576072"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210409" y="3079679"/>
            <a:ext cx="1255473"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p:txBody>
      </p:sp>
      <p:sp>
        <p:nvSpPr>
          <p:cNvPr id="16" name="矩形: 圓角 15">
            <a:extLst>
              <a:ext uri="{FF2B5EF4-FFF2-40B4-BE49-F238E27FC236}">
                <a16:creationId xmlns:a16="http://schemas.microsoft.com/office/drawing/2014/main" id="{F285F886-0B53-4FCA-9CF4-2C82F9D9A821}"/>
              </a:ext>
            </a:extLst>
          </p:cNvPr>
          <p:cNvSpPr/>
          <p:nvPr/>
        </p:nvSpPr>
        <p:spPr>
          <a:xfrm>
            <a:off x="644356" y="309312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cxnSp>
        <p:nvCxnSpPr>
          <p:cNvPr id="31" name="直線單箭頭接點 30">
            <a:extLst>
              <a:ext uri="{FF2B5EF4-FFF2-40B4-BE49-F238E27FC236}">
                <a16:creationId xmlns:a16="http://schemas.microsoft.com/office/drawing/2014/main" id="{2B279C8C-C7E5-47EB-921F-A48E6738A3A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直線單箭頭接點 31">
            <a:extLst>
              <a:ext uri="{FF2B5EF4-FFF2-40B4-BE49-F238E27FC236}">
                <a16:creationId xmlns:a16="http://schemas.microsoft.com/office/drawing/2014/main" id="{161CD7D5-3668-4090-A375-4A4BD250805B}"/>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3" name="文字方塊 32">
            <a:extLst>
              <a:ext uri="{FF2B5EF4-FFF2-40B4-BE49-F238E27FC236}">
                <a16:creationId xmlns:a16="http://schemas.microsoft.com/office/drawing/2014/main" id="{4C5F3E12-CD6F-4AC0-A7CF-AC3E825BB3B7}"/>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8300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13</a:t>
            </a:fld>
            <a:endParaRPr 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3"/>
          <a:srcRect/>
          <a:stretch/>
        </p:blipFill>
        <p:spPr>
          <a:xfrm>
            <a:off x="921362" y="2869483"/>
            <a:ext cx="10657208" cy="1850554"/>
          </a:xfrm>
          <a:prstGeom prst="rect">
            <a:avLst/>
          </a:prstGeom>
        </p:spPr>
      </p:pic>
      <p:sp>
        <p:nvSpPr>
          <p:cNvPr id="9" name="橢圓 8">
            <a:extLst>
              <a:ext uri="{FF2B5EF4-FFF2-40B4-BE49-F238E27FC236}">
                <a16:creationId xmlns:a16="http://schemas.microsoft.com/office/drawing/2014/main" id="{3CC42B68-19F9-4C9A-857C-F39F97D20C97}"/>
              </a:ext>
            </a:extLst>
          </p:cNvPr>
          <p:cNvSpPr/>
          <p:nvPr/>
        </p:nvSpPr>
        <p:spPr>
          <a:xfrm>
            <a:off x="7749704" y="309312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5" name="文字方塊 14">
            <a:extLst>
              <a:ext uri="{FF2B5EF4-FFF2-40B4-BE49-F238E27FC236}">
                <a16:creationId xmlns:a16="http://schemas.microsoft.com/office/drawing/2014/main" id="{4200FEF3-2600-4472-93E5-831A6949D41F}"/>
              </a:ext>
            </a:extLst>
          </p:cNvPr>
          <p:cNvSpPr txBox="1"/>
          <p:nvPr/>
        </p:nvSpPr>
        <p:spPr>
          <a:xfrm>
            <a:off x="4992247" y="3079679"/>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block generation rate</a:t>
            </a:r>
            <a:endParaRPr lang="zh-TW" altLang="en-US" dirty="0">
              <a:latin typeface="Times New Roman" panose="02020603050405020304" pitchFamily="18" charset="0"/>
              <a:cs typeface="Times New Roman" panose="02020603050405020304" pitchFamily="18" charset="0"/>
            </a:endParaRPr>
          </a:p>
        </p:txBody>
      </p:sp>
      <p:sp>
        <p:nvSpPr>
          <p:cNvPr id="19" name="文字方塊 18">
            <a:extLst>
              <a:ext uri="{FF2B5EF4-FFF2-40B4-BE49-F238E27FC236}">
                <a16:creationId xmlns:a16="http://schemas.microsoft.com/office/drawing/2014/main" id="{FE76465A-EDA5-474B-AAB3-41966201BFE0}"/>
              </a:ext>
            </a:extLst>
          </p:cNvPr>
          <p:cNvSpPr txBox="1"/>
          <p:nvPr/>
        </p:nvSpPr>
        <p:spPr>
          <a:xfrm>
            <a:off x="9527957" y="3079679"/>
            <a:ext cx="1868845"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42438A72-3011-40AB-B44F-ACE90AF1860E}"/>
              </a:ext>
            </a:extLst>
          </p:cNvPr>
          <p:cNvSpPr txBox="1"/>
          <p:nvPr/>
        </p:nvSpPr>
        <p:spPr>
          <a:xfrm>
            <a:off x="1070435" y="3079679"/>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HP arrival rate</a:t>
            </a:r>
            <a:endParaRPr lang="zh-TW" altLang="en-US" dirty="0">
              <a:latin typeface="Times New Roman" panose="02020603050405020304" pitchFamily="18" charset="0"/>
              <a:cs typeface="Times New Roman" panose="02020603050405020304" pitchFamily="18" charset="0"/>
            </a:endParaRPr>
          </a:p>
        </p:txBody>
      </p:sp>
      <p:pic>
        <p:nvPicPr>
          <p:cNvPr id="13" name="圖片 12">
            <a:extLst>
              <a:ext uri="{FF2B5EF4-FFF2-40B4-BE49-F238E27FC236}">
                <a16:creationId xmlns:a16="http://schemas.microsoft.com/office/drawing/2014/main" id="{ED596804-AED4-4A60-9E87-AD1978A94729}"/>
              </a:ext>
            </a:extLst>
          </p:cNvPr>
          <p:cNvPicPr>
            <a:picLocks noChangeAspect="1"/>
          </p:cNvPicPr>
          <p:nvPr/>
        </p:nvPicPr>
        <p:blipFill>
          <a:blip r:embed="rId4"/>
          <a:stretch>
            <a:fillRect/>
          </a:stretch>
        </p:blipFill>
        <p:spPr>
          <a:xfrm>
            <a:off x="578086" y="2620180"/>
            <a:ext cx="457240" cy="883997"/>
          </a:xfrm>
          <a:prstGeom prst="rect">
            <a:avLst/>
          </a:prstGeom>
        </p:spPr>
      </p:pic>
      <p:sp>
        <p:nvSpPr>
          <p:cNvPr id="16" name="矩形: 圓角 15">
            <a:extLst>
              <a:ext uri="{FF2B5EF4-FFF2-40B4-BE49-F238E27FC236}">
                <a16:creationId xmlns:a16="http://schemas.microsoft.com/office/drawing/2014/main" id="{F285F886-0B53-4FCA-9CF4-2C82F9D9A821}"/>
              </a:ext>
            </a:extLst>
          </p:cNvPr>
          <p:cNvSpPr/>
          <p:nvPr/>
        </p:nvSpPr>
        <p:spPr>
          <a:xfrm>
            <a:off x="614892" y="3590293"/>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17" name="文字方塊 16">
            <a:extLst>
              <a:ext uri="{FF2B5EF4-FFF2-40B4-BE49-F238E27FC236}">
                <a16:creationId xmlns:a16="http://schemas.microsoft.com/office/drawing/2014/main" id="{D6FA09EF-D64D-4E01-998C-3CF07B658532}"/>
              </a:ext>
            </a:extLst>
          </p:cNvPr>
          <p:cNvSpPr txBox="1"/>
          <p:nvPr/>
        </p:nvSpPr>
        <p:spPr>
          <a:xfrm>
            <a:off x="1070435" y="3659207"/>
            <a:ext cx="1535420"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arrival rate</a:t>
            </a:r>
            <a:endParaRPr lang="zh-TW" altLang="en-US" dirty="0">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73EFBB49-92CB-4971-A95B-DC16B754DB55}"/>
              </a:ext>
            </a:extLst>
          </p:cNvPr>
          <p:cNvSpPr/>
          <p:nvPr/>
        </p:nvSpPr>
        <p:spPr>
          <a:xfrm>
            <a:off x="4479749" y="3095110"/>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AF6A64A2-27F9-48F9-86A2-38C128CB8E5F}"/>
              </a:ext>
            </a:extLst>
          </p:cNvPr>
          <p:cNvSpPr/>
          <p:nvPr/>
        </p:nvSpPr>
        <p:spPr>
          <a:xfrm>
            <a:off x="3964419" y="3095110"/>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cxnSp>
        <p:nvCxnSpPr>
          <p:cNvPr id="24" name="直線單箭頭接點 23">
            <a:extLst>
              <a:ext uri="{FF2B5EF4-FFF2-40B4-BE49-F238E27FC236}">
                <a16:creationId xmlns:a16="http://schemas.microsoft.com/office/drawing/2014/main" id="{E87C4C83-A952-4493-AF6C-43753C66D14C}"/>
              </a:ext>
            </a:extLst>
          </p:cNvPr>
          <p:cNvCxnSpPr/>
          <p:nvPr/>
        </p:nvCxnSpPr>
        <p:spPr>
          <a:xfrm>
            <a:off x="4161681"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5" name="箭號: 彎曲 24">
            <a:extLst>
              <a:ext uri="{FF2B5EF4-FFF2-40B4-BE49-F238E27FC236}">
                <a16:creationId xmlns:a16="http://schemas.microsoft.com/office/drawing/2014/main" id="{6251AE20-5681-4F6B-9FEA-1A27EEF9F358}"/>
              </a:ext>
            </a:extLst>
          </p:cNvPr>
          <p:cNvSpPr/>
          <p:nvPr/>
        </p:nvSpPr>
        <p:spPr>
          <a:xfrm rot="5400000">
            <a:off x="2837232" y="1446646"/>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6" name="箭號: 向右 25">
            <a:extLst>
              <a:ext uri="{FF2B5EF4-FFF2-40B4-BE49-F238E27FC236}">
                <a16:creationId xmlns:a16="http://schemas.microsoft.com/office/drawing/2014/main" id="{10198A3A-4B4C-4E84-B3DB-39A033DA851F}"/>
              </a:ext>
            </a:extLst>
          </p:cNvPr>
          <p:cNvSpPr/>
          <p:nvPr/>
        </p:nvSpPr>
        <p:spPr>
          <a:xfrm>
            <a:off x="2593707" y="3793410"/>
            <a:ext cx="799383" cy="142796"/>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p:cxnSp>
        <p:nvCxnSpPr>
          <p:cNvPr id="18" name="直線單箭頭接點 17">
            <a:extLst>
              <a:ext uri="{FF2B5EF4-FFF2-40B4-BE49-F238E27FC236}">
                <a16:creationId xmlns:a16="http://schemas.microsoft.com/office/drawing/2014/main" id="{9EAB196E-4288-4CDB-B09A-6A8D1F9BEB03}"/>
              </a:ext>
            </a:extLst>
          </p:cNvPr>
          <p:cNvCxnSpPr/>
          <p:nvPr/>
        </p:nvCxnSpPr>
        <p:spPr>
          <a:xfrm>
            <a:off x="4680949" y="3734690"/>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7" name="文字方塊 26">
            <a:extLst>
              <a:ext uri="{FF2B5EF4-FFF2-40B4-BE49-F238E27FC236}">
                <a16:creationId xmlns:a16="http://schemas.microsoft.com/office/drawing/2014/main" id="{8B9167A8-9FA5-4902-BB0C-33C82658A234}"/>
              </a:ext>
            </a:extLst>
          </p:cNvPr>
          <p:cNvSpPr txBox="1"/>
          <p:nvPr/>
        </p:nvSpPr>
        <p:spPr>
          <a:xfrm>
            <a:off x="3294394" y="4980965"/>
            <a:ext cx="2244974"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 HP impatient rate</a:t>
            </a:r>
            <a:endParaRPr lang="zh-TW" altLang="en-US" dirty="0">
              <a:latin typeface="Times New Roman" panose="02020603050405020304" pitchFamily="18" charset="0"/>
              <a:cs typeface="Times New Roman" panose="02020603050405020304" pitchFamily="18" charset="0"/>
            </a:endParaRPr>
          </a:p>
        </p:txBody>
      </p:sp>
      <p:sp>
        <p:nvSpPr>
          <p:cNvPr id="28" name="文字方塊 27">
            <a:extLst>
              <a:ext uri="{FF2B5EF4-FFF2-40B4-BE49-F238E27FC236}">
                <a16:creationId xmlns:a16="http://schemas.microsoft.com/office/drawing/2014/main" id="{6B64F64B-F6A8-4DD2-B54D-12166C157E01}"/>
              </a:ext>
            </a:extLst>
          </p:cNvPr>
          <p:cNvSpPr txBox="1"/>
          <p:nvPr/>
        </p:nvSpPr>
        <p:spPr>
          <a:xfrm>
            <a:off x="4987420" y="3653667"/>
            <a:ext cx="2516459" cy="369332"/>
          </a:xfrm>
          <a:prstGeom prst="rect">
            <a:avLst/>
          </a:prstGeom>
          <a:solidFill>
            <a:schemeClr val="bg1">
              <a:lumMod val="95000"/>
            </a:schemeClr>
          </a:solidFill>
        </p:spPr>
        <p:txBody>
          <a:bodyPr wrap="none" rtlCol="0">
            <a:spAutoFit/>
          </a:bodyPr>
          <a:lstStyle/>
          <a:p>
            <a:pPr algn="ctr"/>
            <a:r>
              <a:rPr lang="en-US" altLang="zh-TW" dirty="0">
                <a:latin typeface="Times New Roman" panose="02020603050405020304" pitchFamily="18" charset="0"/>
                <a:cs typeface="Times New Roman" panose="02020603050405020304" pitchFamily="18" charset="0"/>
              </a:rPr>
              <a:t>LP block generation rate</a:t>
            </a:r>
            <a:endParaRPr lang="zh-TW" altLang="en-US" dirty="0">
              <a:latin typeface="Times New Roman" panose="02020603050405020304" pitchFamily="18" charset="0"/>
              <a:cs typeface="Times New Roman" panose="02020603050405020304" pitchFamily="18" charset="0"/>
            </a:endParaRPr>
          </a:p>
        </p:txBody>
      </p:sp>
      <p:sp>
        <p:nvSpPr>
          <p:cNvPr id="29" name="文字方塊 28">
            <a:extLst>
              <a:ext uri="{FF2B5EF4-FFF2-40B4-BE49-F238E27FC236}">
                <a16:creationId xmlns:a16="http://schemas.microsoft.com/office/drawing/2014/main" id="{DB4BD8ED-99B7-40AB-AFC7-B95616A4AA6D}"/>
              </a:ext>
            </a:extLst>
          </p:cNvPr>
          <p:cNvSpPr txBox="1"/>
          <p:nvPr/>
        </p:nvSpPr>
        <p:spPr>
          <a:xfrm>
            <a:off x="9527958" y="3663541"/>
            <a:ext cx="1868845" cy="369332"/>
          </a:xfrm>
          <a:prstGeom prst="rect">
            <a:avLst/>
          </a:prstGeom>
          <a:solidFill>
            <a:schemeClr val="bg1">
              <a:lumMod val="95000"/>
            </a:schemeClr>
          </a:solidFill>
        </p:spPr>
        <p:txBody>
          <a:bodyPr wrap="none" rtlCol="0">
            <a:spAutoFit/>
          </a:bodyPr>
          <a:lstStyle/>
          <a:p>
            <a:pPr/>
            <a:r>
              <a:rPr lang="en-US" altLang="zh-TW" dirty="0">
                <a:latin typeface="Times New Roman" panose="02020603050405020304" pitchFamily="18" charset="0"/>
                <a:cs typeface="Times New Roman" panose="02020603050405020304" pitchFamily="18" charset="0"/>
              </a:rPr>
              <a:t>LP</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p:txBody>
      </p:sp>
      <p:sp>
        <p:nvSpPr>
          <p:cNvPr id="30" name="文字方塊 29">
            <a:extLst>
              <a:ext uri="{FF2B5EF4-FFF2-40B4-BE49-F238E27FC236}">
                <a16:creationId xmlns:a16="http://schemas.microsoft.com/office/drawing/2014/main" id="{16F432C7-D839-4F0C-B194-2754E0A865C9}"/>
              </a:ext>
            </a:extLst>
          </p:cNvPr>
          <p:cNvSpPr txBox="1"/>
          <p:nvPr/>
        </p:nvSpPr>
        <p:spPr>
          <a:xfrm>
            <a:off x="7503879" y="2585696"/>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4678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916B17-CA60-4C41-9AF7-30ACF731ADE2}"/>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F1F1C08D-EC40-4A17-84ED-4220B28134E5}"/>
                  </a:ext>
                </a:extLst>
              </p:cNvPr>
              <p:cNvSpPr>
                <a:spLocks noGrp="1"/>
              </p:cNvSpPr>
              <p:nvPr>
                <p:ph idx="1"/>
              </p:nvPr>
            </p:nvSpPr>
            <p:spPr>
              <a:xfrm>
                <a:off x="850900" y="1568214"/>
                <a:ext cx="10490200" cy="5180706"/>
              </a:xfrm>
            </p:spPr>
            <p:txBody>
              <a:bodyPr>
                <a:normAutofit/>
              </a:bodyPr>
              <a:lstStyle/>
              <a:p>
                <a:pPr>
                  <a:spcBef>
                    <a:spcPts val="600"/>
                  </a:spcBef>
                  <a:spcAft>
                    <a:spcPts val="600"/>
                  </a:spcAft>
                </a:pPr>
                <a:r>
                  <a:rPr lang="en-US" altLang="zh-TW" dirty="0"/>
                  <a:t>The </a:t>
                </a:r>
                <a:r>
                  <a:rPr lang="en-US" altLang="zh-TW" dirty="0">
                    <a:solidFill>
                      <a:schemeClr val="accent3"/>
                    </a:solidFill>
                  </a:rPr>
                  <a:t>arrival rate </a:t>
                </a:r>
                <a:r>
                  <a:rPr lang="en-US" altLang="zh-TW" dirty="0"/>
                  <a:t>of overall / HP / LP customers follow a </a:t>
                </a:r>
                <a:r>
                  <a:rPr lang="en-US" altLang="zh-TW" b="1" dirty="0"/>
                  <a:t>Poisson process </a:t>
                </a:r>
                <a:r>
                  <a:rPr lang="en-US" altLang="zh-TW" dirty="0"/>
                  <a:t>with respective arrival rates </a:t>
                </a:r>
                <a14:m>
                  <m:oMath xmlns:m="http://schemas.openxmlformats.org/officeDocument/2006/math">
                    <m:r>
                      <a:rPr lang="en-US" altLang="zh-TW" b="0" i="1" smtClean="0">
                        <a:latin typeface="Cambria Math" panose="02040503050406030204" pitchFamily="18" charset="0"/>
                      </a:rPr>
                      <m:t>𝜆</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i="1">
                            <a:latin typeface="Cambria Math" panose="02040503050406030204" pitchFamily="18" charset="0"/>
                          </a:rPr>
                          <m:t>𝜆</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𝜆</m:t>
                        </m:r>
                      </m:e>
                      <m:sub>
                        <m:r>
                          <m:rPr>
                            <m:sty m:val="p"/>
                          </m:rPr>
                          <a:rPr lang="en-US" altLang="zh-TW" i="1">
                            <a:latin typeface="Cambria Math" panose="02040503050406030204" pitchFamily="18" charset="0"/>
                          </a:rPr>
                          <m:t>L</m:t>
                        </m:r>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block generation </a:t>
                </a:r>
                <a:r>
                  <a:rPr lang="en-US" altLang="zh-TW" dirty="0"/>
                  <a:t>process in customer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t>Customers wait for </a:t>
                </a:r>
                <a:r>
                  <a:rPr lang="en-US" altLang="zh-TW" dirty="0">
                    <a:solidFill>
                      <a:schemeClr val="accent3"/>
                    </a:solidFill>
                  </a:rPr>
                  <a:t>consensus</a:t>
                </a:r>
                <a:r>
                  <a:rPr lang="en-US" altLang="zh-TW" dirty="0"/>
                  <a:t> process in block queue that determined by an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a14:m>
                <a:endParaRPr lang="en-US" altLang="zh-TW" dirty="0"/>
              </a:p>
              <a:p>
                <a:pPr>
                  <a:spcBef>
                    <a:spcPts val="600"/>
                  </a:spcBef>
                  <a:spcAft>
                    <a:spcPts val="600"/>
                  </a:spcAft>
                </a:pPr>
                <a:r>
                  <a:rPr lang="en-US" altLang="zh-TW" dirty="0">
                    <a:solidFill>
                      <a:schemeClr val="accent3"/>
                    </a:solidFill>
                  </a:rPr>
                  <a:t>Impatience</a:t>
                </a:r>
                <a:r>
                  <a:rPr lang="en-US" altLang="zh-TW" dirty="0"/>
                  <a:t> threshold is modeled as </a:t>
                </a:r>
                <a:r>
                  <a:rPr lang="en-US" altLang="zh-TW" b="1" dirty="0"/>
                  <a:t>exponential distribution </a:t>
                </a:r>
                <a:r>
                  <a:rPr lang="en-US" altLang="zh-TW" dirty="0"/>
                  <a:t>with </a:t>
                </a:r>
                <a:r>
                  <a:rPr lang="en-US" altLang="zh-TW" dirty="0">
                    <a:solidFill>
                      <a:schemeClr val="tx1"/>
                    </a:solidFill>
                  </a:rPr>
                  <a:t>associate rates </a:t>
                </a:r>
                <a14:m>
                  <m:oMath xmlns:m="http://schemas.openxmlformats.org/officeDocument/2006/math">
                    <m:r>
                      <a:rPr lang="en-US" altLang="zh-TW" b="0" i="1" smtClean="0">
                        <a:latin typeface="Cambria Math" panose="02040503050406030204" pitchFamily="18" charset="0"/>
                      </a:rPr>
                      <m:t>𝛾</m:t>
                    </m:r>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a14:m>
                <a:r>
                  <a:rPr lang="zh-TW" altLang="en-US" dirty="0"/>
                  <a:t> </a:t>
                </a:r>
                <a:r>
                  <a:rPr lang="en-US" altLang="zh-TW" dirty="0"/>
                  <a:t>/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a14:m>
                <a:endParaRPr lang="en-US" altLang="zh-TW" b="0" dirty="0"/>
              </a:p>
              <a:p>
                <a:pPr>
                  <a:spcBef>
                    <a:spcPts val="600"/>
                  </a:spcBef>
                  <a:spcAft>
                    <a:spcPts val="600"/>
                  </a:spcAft>
                </a:pPr>
                <a:r>
                  <a:rPr lang="en-US" altLang="zh-TW" dirty="0">
                    <a:effectLst/>
                    <a:ea typeface="新細明體" panose="02020500000000000000" pitchFamily="18" charset="-120"/>
                  </a:rPr>
                  <a:t>The durations of both ON and OFF periods (the </a:t>
                </a:r>
                <a:r>
                  <a:rPr lang="en-US" altLang="zh-TW" dirty="0">
                    <a:solidFill>
                      <a:schemeClr val="accent3"/>
                    </a:solidFill>
                    <a:effectLst/>
                    <a:ea typeface="新細明體" panose="02020500000000000000" pitchFamily="18" charset="-120"/>
                  </a:rPr>
                  <a:t>transition rate</a:t>
                </a:r>
                <a:r>
                  <a:rPr lang="en-US" altLang="zh-TW" dirty="0">
                    <a:effectLst/>
                    <a:ea typeface="新細明體" panose="02020500000000000000" pitchFamily="18" charset="-120"/>
                  </a:rPr>
                  <a:t>) are </a:t>
                </a:r>
                <a:r>
                  <a:rPr lang="en-US" altLang="zh-TW" b="1" dirty="0">
                    <a:effectLst/>
                    <a:ea typeface="新細明體" panose="02020500000000000000" pitchFamily="18" charset="-120"/>
                  </a:rPr>
                  <a:t>exponentially distributed</a:t>
                </a:r>
                <a:r>
                  <a:rPr lang="zh-TW" altLang="en-US" b="1" dirty="0">
                    <a:ea typeface="新細明體" panose="02020500000000000000" pitchFamily="18" charset="-120"/>
                  </a:rPr>
                  <a:t> </a:t>
                </a:r>
                <a:r>
                  <a:rPr lang="en-US" altLang="zh-TW" dirty="0">
                    <a:ea typeface="新細明體" panose="02020500000000000000" pitchFamily="18" charset="-120"/>
                  </a:rPr>
                  <a:t>(ON</a:t>
                </a:r>
                <a:r>
                  <a:rPr lang="ja-JP" altLang="en-US" dirty="0">
                    <a:ea typeface="新細明體" panose="02020500000000000000" pitchFamily="18" charset="-120"/>
                  </a:rPr>
                  <a:t>→</a:t>
                </a:r>
                <a:r>
                  <a:rPr lang="en-US" altLang="ja-JP" dirty="0">
                    <a:ea typeface="新細明體" panose="02020500000000000000" pitchFamily="18" charset="-120"/>
                  </a:rPr>
                  <a:t>OFF: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𝛼</m:t>
                    </m:r>
                  </m:oMath>
                </a14:m>
                <a:r>
                  <a:rPr lang="zh-TW" altLang="en-US" dirty="0">
                    <a:ea typeface="新細明體" panose="02020500000000000000" pitchFamily="18" charset="-120"/>
                  </a:rPr>
                  <a:t>，</a:t>
                </a:r>
                <a:r>
                  <a:rPr lang="en-US" altLang="zh-TW" dirty="0">
                    <a:ea typeface="新細明體" panose="02020500000000000000" pitchFamily="18" charset="-120"/>
                  </a:rPr>
                  <a:t>OFF</a:t>
                </a:r>
                <a:r>
                  <a:rPr lang="ja-JP" altLang="en-US" dirty="0">
                    <a:ea typeface="新細明體" panose="02020500000000000000" pitchFamily="18" charset="-120"/>
                  </a:rPr>
                  <a:t> →</a:t>
                </a:r>
                <a:r>
                  <a:rPr lang="en-US" altLang="ja-JP" dirty="0">
                    <a:ea typeface="新細明體" panose="02020500000000000000" pitchFamily="18" charset="-120"/>
                  </a:rPr>
                  <a:t>ON: </a:t>
                </a:r>
                <a14:m>
                  <m:oMath xmlns:m="http://schemas.openxmlformats.org/officeDocument/2006/math">
                    <m:r>
                      <a:rPr lang="en-US" altLang="ja-JP" b="0" i="1" smtClean="0">
                        <a:latin typeface="Cambria Math" panose="02040503050406030204" pitchFamily="18" charset="0"/>
                        <a:ea typeface="新細明體" panose="02020500000000000000" pitchFamily="18" charset="-120"/>
                      </a:rPr>
                      <m:t>𝛽</m:t>
                    </m:r>
                  </m:oMath>
                </a14:m>
                <a:r>
                  <a:rPr lang="en-US" altLang="zh-TW" dirty="0">
                    <a:ea typeface="新細明體" panose="02020500000000000000" pitchFamily="18" charset="-120"/>
                  </a:rPr>
                  <a:t>)</a:t>
                </a:r>
                <a:endParaRPr lang="en-US" altLang="zh-TW" dirty="0"/>
              </a:p>
            </p:txBody>
          </p:sp>
        </mc:Choice>
        <mc:Fallback>
          <p:sp>
            <p:nvSpPr>
              <p:cNvPr id="3" name="內容版面配置區 2">
                <a:extLst>
                  <a:ext uri="{FF2B5EF4-FFF2-40B4-BE49-F238E27FC236}">
                    <a16:creationId xmlns:a16="http://schemas.microsoft.com/office/drawing/2014/main" id="{F1F1C08D-EC40-4A17-84ED-4220B28134E5}"/>
                  </a:ext>
                </a:extLst>
              </p:cNvPr>
              <p:cNvSpPr>
                <a:spLocks noGrp="1" noRot="1" noChangeAspect="1" noMove="1" noResize="1" noEditPoints="1" noAdjustHandles="1" noChangeArrowheads="1" noChangeShapeType="1" noTextEdit="1"/>
              </p:cNvSpPr>
              <p:nvPr>
                <p:ph idx="1"/>
              </p:nvPr>
            </p:nvSpPr>
            <p:spPr>
              <a:xfrm>
                <a:off x="850900" y="1568214"/>
                <a:ext cx="10490200" cy="5180706"/>
              </a:xfrm>
              <a:blipFill>
                <a:blip r:embed="rId3"/>
                <a:stretch>
                  <a:fillRect l="-814" r="-46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7B47624-5DF6-4EDF-8907-7084CA4516D3}"/>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409668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p>
            </p:txBody>
          </p:sp>
        </mc:Choice>
        <mc:Fallback>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3"/>
                <a:stretch>
                  <a:fillRect l="-796" r="-5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lnSpcReduction="1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each node in scenario 3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16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t="-1509" b="-288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18</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scenario3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19</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0900" y="1568214"/>
            <a:ext cx="5160010" cy="4779645"/>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2"/>
                <a:stretch>
                  <a:fillRect l="-814" r="-98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mc:Choice xmlns:a14="http://schemas.microsoft.com/office/drawing/2010/main"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lnSpcReduction="200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each node in scenario 4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dirty="0">
                    <a:ea typeface="新細明體" panose="02020500000000000000" pitchFamily="18" charset="-120"/>
                  </a:rPr>
                  <a:t>T</a:t>
                </a:r>
                <a:r>
                  <a:rPr lang="en-US" altLang="zh-TW" dirty="0">
                    <a:effectLst/>
                    <a:latin typeface="Times New Roman" panose="02020603050405020304" pitchFamily="18" charset="0"/>
                    <a:ea typeface="新細明體" panose="02020500000000000000" pitchFamily="18" charset="-120"/>
                  </a:rPr>
                  <a:t>he feasible states can be categorized into 99 distinct cases</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t="-1783" b="-2332"/>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21</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22</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058073"/>
            <a:ext cx="4154534" cy="5799928"/>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𝛽</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𝛼</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Algorism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615" r="-503"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30</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34</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35</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5704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8" name="圖表 7">
            <a:extLst>
              <a:ext uri="{FF2B5EF4-FFF2-40B4-BE49-F238E27FC236}">
                <a16:creationId xmlns:a16="http://schemas.microsoft.com/office/drawing/2014/main" id="{3413F31B-5EF0-4430-8B75-DC06F9127916}"/>
              </a:ext>
            </a:extLst>
          </p:cNvPr>
          <p:cNvGraphicFramePr/>
          <p:nvPr>
            <p:extLst>
              <p:ext uri="{D42A27DB-BD31-4B8C-83A1-F6EECF244321}">
                <p14:modId xmlns:p14="http://schemas.microsoft.com/office/powerpoint/2010/main" val="2725174785"/>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3268760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30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0A8BA7-A8E2-4F1C-BAE2-8F1B431934C2}"/>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0FC40E37-0961-4D3A-83A1-A7680E734CD7}"/>
              </a:ext>
            </a:extLst>
          </p:cNvPr>
          <p:cNvSpPr>
            <a:spLocks noGrp="1"/>
          </p:cNvSpPr>
          <p:nvPr>
            <p:ph idx="1"/>
          </p:nvPr>
        </p:nvSpPr>
        <p:spPr/>
        <p:txBody>
          <a:bodyPr>
            <a:noAutofit/>
          </a:bodyPr>
          <a:lstStyle/>
          <a:p>
            <a:pPr algn="just">
              <a:spcBef>
                <a:spcPts val="1200"/>
              </a:spcBef>
              <a:spcAft>
                <a:spcPts val="1200"/>
              </a:spcAft>
            </a:pPr>
            <a:r>
              <a:rPr lang="en-US" altLang="zh-TW" sz="2200" b="1" dirty="0">
                <a:solidFill>
                  <a:schemeClr val="accent3"/>
                </a:solidFill>
              </a:rPr>
              <a:t>Blockchain</a:t>
            </a:r>
            <a:r>
              <a:rPr lang="en-US" altLang="zh-TW" sz="2200" dirty="0"/>
              <a:t> is</a:t>
            </a:r>
            <a:r>
              <a:rPr lang="zh-TW" altLang="en-US" sz="2200" dirty="0"/>
              <a:t> </a:t>
            </a:r>
            <a:r>
              <a:rPr lang="en-US" altLang="zh-TW" sz="2200" dirty="0"/>
              <a:t>first proposed by Nakamoto in 2008; evolved into core infrastructure for </a:t>
            </a:r>
            <a:r>
              <a:rPr lang="en-US" altLang="zh-TW" sz="2200" b="1" dirty="0"/>
              <a:t>digital trust</a:t>
            </a:r>
            <a:r>
              <a:rPr lang="en-US" altLang="zh-TW" sz="2200" dirty="0"/>
              <a:t> and </a:t>
            </a:r>
            <a:r>
              <a:rPr lang="en-US" altLang="zh-TW" sz="2200" b="1" dirty="0"/>
              <a:t>decentralized systems</a:t>
            </a:r>
          </a:p>
          <a:p>
            <a:pPr lvl="1" algn="just">
              <a:spcBef>
                <a:spcPts val="1200"/>
              </a:spcBef>
              <a:spcAft>
                <a:spcPts val="1200"/>
              </a:spcAft>
            </a:pPr>
            <a:r>
              <a:rPr lang="en-US" altLang="zh-TW" sz="2200" dirty="0"/>
              <a:t>Decentralization, transparency, and immutability</a:t>
            </a:r>
          </a:p>
          <a:p>
            <a:pPr algn="just">
              <a:spcBef>
                <a:spcPts val="1200"/>
              </a:spcBef>
              <a:spcAft>
                <a:spcPts val="1200"/>
              </a:spcAft>
            </a:pPr>
            <a:r>
              <a:rPr lang="en-US" altLang="zh-TW" sz="2200" dirty="0"/>
              <a:t>Key technical challenge: </a:t>
            </a:r>
            <a:r>
              <a:rPr lang="en-US" altLang="zh-TW" sz="2200" b="1" dirty="0">
                <a:solidFill>
                  <a:schemeClr val="accent3"/>
                </a:solidFill>
              </a:rPr>
              <a:t>interoperability</a:t>
            </a:r>
            <a:r>
              <a:rPr lang="zh-TW" altLang="en-US" sz="2200" dirty="0"/>
              <a:t> </a:t>
            </a:r>
            <a:endParaRPr lang="en-US" altLang="zh-TW" sz="2200" dirty="0"/>
          </a:p>
          <a:p>
            <a:pPr lvl="1" algn="just">
              <a:spcBef>
                <a:spcPts val="1200"/>
              </a:spcBef>
              <a:spcAft>
                <a:spcPts val="1200"/>
              </a:spcAft>
            </a:pPr>
            <a:r>
              <a:rPr lang="en-US" altLang="zh-TW" sz="2200" dirty="0"/>
              <a:t>Difficulty in communication and asset exchange between independent blockchains</a:t>
            </a:r>
          </a:p>
          <a:p>
            <a:pPr algn="just">
              <a:spcBef>
                <a:spcPts val="1200"/>
              </a:spcBef>
              <a:spcAft>
                <a:spcPts val="1200"/>
              </a:spcAft>
            </a:pPr>
            <a:r>
              <a:rPr lang="en-US" altLang="zh-TW" sz="2200" dirty="0"/>
              <a:t>Solution:</a:t>
            </a:r>
            <a:r>
              <a:rPr lang="zh-TW" altLang="en-US" sz="2200" dirty="0"/>
              <a:t> </a:t>
            </a:r>
            <a:r>
              <a:rPr lang="en-US" altLang="zh-TW" sz="2200" b="1" dirty="0">
                <a:solidFill>
                  <a:schemeClr val="accent3"/>
                </a:solidFill>
              </a:rPr>
              <a:t>cross-chain bridges</a:t>
            </a:r>
          </a:p>
          <a:p>
            <a:pPr lvl="1"/>
            <a:r>
              <a:rPr lang="en-US" altLang="zh-TW" sz="2200" dirty="0"/>
              <a:t>Protocol-base mechanism which </a:t>
            </a:r>
            <a:r>
              <a:rPr lang="en-US" altLang="zh-TW" sz="2200" dirty="0">
                <a:effectLst/>
                <a:latin typeface="Times New Roman" panose="02020603050405020304" pitchFamily="18" charset="0"/>
                <a:ea typeface="新細明體" panose="02020500000000000000" pitchFamily="18" charset="-120"/>
              </a:rPr>
              <a:t>allow heterogeneous blockchains to interoperate</a:t>
            </a:r>
            <a:endParaRPr lang="zh-TW" altLang="en-US" sz="2200" dirty="0"/>
          </a:p>
        </p:txBody>
      </p:sp>
      <p:sp>
        <p:nvSpPr>
          <p:cNvPr id="4" name="投影片編號版面配置區 3">
            <a:extLst>
              <a:ext uri="{FF2B5EF4-FFF2-40B4-BE49-F238E27FC236}">
                <a16:creationId xmlns:a16="http://schemas.microsoft.com/office/drawing/2014/main" id="{E0300F4D-2915-4A4B-BB77-CAE0B6245D43}"/>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537679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7918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793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2"/>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42</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487916343"/>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213227297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677880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extLst>
              <p:ext uri="{D42A27DB-BD31-4B8C-83A1-F6EECF244321}">
                <p14:modId xmlns:p14="http://schemas.microsoft.com/office/powerpoint/2010/main" val="392816733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extLst>
              <p:ext uri="{D42A27DB-BD31-4B8C-83A1-F6EECF244321}">
                <p14:modId xmlns:p14="http://schemas.microsoft.com/office/powerpoint/2010/main" val="3725469527"/>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31716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𝝀</m:t>
                        </m:r>
                      </m:e>
                      <m:sub>
                        <m:r>
                          <a:rPr lang="en-US" altLang="zh-TW" b="1" i="1" smtClean="0">
                            <a:latin typeface="Cambria Math" panose="02040503050406030204" pitchFamily="18" charset="0"/>
                          </a:rPr>
                          <m:t>𝑯</m:t>
                        </m:r>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𝑾</m:t>
                        </m:r>
                      </m:e>
                      <m:sub>
                        <m:r>
                          <a:rPr lang="en-US" altLang="zh-TW" b="1" i="1" smtClean="0">
                            <a:latin typeface="Cambria Math" panose="02040503050406030204" pitchFamily="18" charset="0"/>
                          </a:rPr>
                          <m:t>𝒃</m:t>
                        </m:r>
                      </m:sub>
                    </m:sSub>
                  </m:oMath>
                </a14:m>
                <a:r>
                  <a:rPr lang="zh-TW" altLang="en-US" dirty="0"/>
                  <a:t> </a:t>
                </a:r>
                <a:r>
                  <a:rPr lang="en-US" altLang="zh-TW" dirty="0"/>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𝟐</m:t>
                            </m:r>
                          </m:e>
                          <m:sub>
                            <m:r>
                              <a:rPr lang="en-US" altLang="zh-TW" b="1" i="1" smtClean="0">
                                <a:latin typeface="Cambria Math" panose="02040503050406030204" pitchFamily="18" charset="0"/>
                              </a:rPr>
                              <m:t>𝑯</m:t>
                            </m:r>
                          </m:sub>
                        </m:sSub>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2"/>
                <a:stretch>
                  <a:fillRect l="-97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44</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𝑇</m:t>
                        </m:r>
                      </m:e>
                      <m:sub>
                        <m:sSub>
                          <m:sSubPr>
                            <m:ctrlPr>
                              <a:rPr lang="zh-TW" altLang="zh-TW"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oMath>
                </a14:m>
                <a:r>
                  <a:rPr lang="en-US" altLang="zh-TW" sz="2400" dirty="0">
                    <a:effectLst/>
                    <a:latin typeface="Times New Roman" panose="02020603050405020304" pitchFamily="18" charset="0"/>
                    <a:ea typeface="新細明體" panose="02020500000000000000" pitchFamily="18" charset="-120"/>
                  </a:rPr>
                  <a:t> increases with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but the increase gradually slows down. (in scenario 2 &amp; 4)</a:t>
                </a:r>
                <a:endParaRPr lang="en-US" altLang="zh-TW" sz="2400" dirty="0">
                  <a:effectLst/>
                  <a:ea typeface="新細明體" panose="02020500000000000000" pitchFamily="18" charset="-120"/>
                </a:endParaRP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Benefit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48</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normAutofit lnSpcReduction="10000"/>
          </a:bodyP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sz="2400" dirty="0">
                <a:ea typeface="新細明體" panose="02020500000000000000" pitchFamily="18" charset="-120"/>
              </a:rPr>
              <a:t>Queue length / </a:t>
            </a:r>
            <a:r>
              <a:rPr lang="en-US" altLang="zh-TW" sz="2400" dirty="0">
                <a:solidFill>
                  <a:srgbClr val="FF0000"/>
                </a:solidFill>
                <a:ea typeface="新細明體" panose="02020500000000000000" pitchFamily="18" charset="-120"/>
              </a:rPr>
              <a:t>block generation rate</a:t>
            </a:r>
            <a:endParaRPr lang="en-US" altLang="zh-TW" sz="2400" dirty="0">
              <a:solidFill>
                <a:srgbClr val="FF0000"/>
              </a:solidFill>
            </a:endParaRPr>
          </a:p>
          <a:p>
            <a:pPr>
              <a:spcBef>
                <a:spcPts val="1200"/>
              </a:spcBef>
              <a:spcAft>
                <a:spcPts val="1200"/>
              </a:spcAft>
            </a:pPr>
            <a:r>
              <a:rPr lang="en-US" altLang="zh-TW" dirty="0"/>
              <a:t>In [7], Blockchain queuing model with </a:t>
            </a:r>
            <a:r>
              <a:rPr lang="en-US" altLang="zh-TW" dirty="0">
                <a:solidFill>
                  <a:srgbClr val="FF0000"/>
                </a:solidFill>
              </a:rPr>
              <a:t>non-preemptive limited-priority </a:t>
            </a:r>
            <a:r>
              <a:rPr lang="en-US" altLang="zh-TW" dirty="0"/>
              <a:t>is proposed,</a:t>
            </a:r>
            <a:r>
              <a:rPr lang="en-US" altLang="zh-TW" dirty="0">
                <a:effectLst/>
                <a:latin typeface="Times New Roman" panose="02020603050405020304" pitchFamily="18" charset="0"/>
                <a:ea typeface="新細明體" panose="02020500000000000000" pitchFamily="18" charset="-120"/>
              </a:rPr>
              <a:t> illustrating the performance tradeoffs between high- and low-priority transaction classes</a:t>
            </a:r>
            <a:endParaRPr lang="en-US" altLang="zh-TW" dirty="0"/>
          </a:p>
          <a:p>
            <a:pPr>
              <a:spcBef>
                <a:spcPts val="1200"/>
              </a:spcBef>
              <a:spcAft>
                <a:spcPts val="1200"/>
              </a:spcAft>
            </a:pPr>
            <a:r>
              <a:rPr lang="en-US" altLang="zh-TW" dirty="0"/>
              <a:t>In</a:t>
            </a:r>
            <a:r>
              <a:rPr lang="zh-TW" altLang="en-US" dirty="0"/>
              <a:t> </a:t>
            </a:r>
            <a:r>
              <a:rPr lang="en-US" altLang="zh-TW" dirty="0"/>
              <a:t>[9]~[10], a </a:t>
            </a:r>
            <a:r>
              <a:rPr lang="en-US" altLang="zh-TW" dirty="0">
                <a:solidFill>
                  <a:srgbClr val="FF0000"/>
                </a:solidFill>
              </a:rPr>
              <a:t>cross-chain transaction system</a:t>
            </a:r>
            <a:r>
              <a:rPr lang="zh-TW" altLang="en-US" dirty="0">
                <a:solidFill>
                  <a:srgbClr val="FF0000"/>
                </a:solidFill>
              </a:rPr>
              <a:t> </a:t>
            </a:r>
            <a:r>
              <a:rPr lang="en-US" altLang="zh-TW" dirty="0">
                <a:solidFill>
                  <a:schemeClr val="tx1"/>
                </a:solidFill>
              </a:rPr>
              <a:t>that realizes multi-chain interoperability and provides a practical cross-chain architecture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5014892"/>
          </a:xfrm>
        </p:spPr>
        <p:txBody>
          <a:bodyPr>
            <a:noAutofit/>
          </a:bodyPr>
          <a:lstStyle/>
          <a:p>
            <a:pPr>
              <a:spcBef>
                <a:spcPts val="600"/>
              </a:spcBef>
              <a:spcAft>
                <a:spcPts val="600"/>
              </a:spcAft>
            </a:pPr>
            <a:r>
              <a:rPr lang="en-US" altLang="zh-TW" dirty="0"/>
              <a:t>The </a:t>
            </a:r>
            <a:r>
              <a:rPr lang="en-US" altLang="zh-TW" b="1" dirty="0">
                <a:solidFill>
                  <a:schemeClr val="tx1"/>
                </a:solidFill>
              </a:rPr>
              <a:t>partial batch </a:t>
            </a:r>
            <a:r>
              <a:rPr lang="en-US" altLang="zh-TW" dirty="0"/>
              <a:t>queueing model for </a:t>
            </a:r>
            <a:r>
              <a:rPr lang="en-US" altLang="zh-TW" b="1" dirty="0"/>
              <a:t>cross-chain transaction</a:t>
            </a:r>
            <a:r>
              <a:rPr lang="en-US" altLang="zh-TW" dirty="0"/>
              <a:t> flows is studied</a:t>
            </a:r>
          </a:p>
          <a:p>
            <a:pPr>
              <a:spcBef>
                <a:spcPts val="600"/>
              </a:spcBef>
              <a:spcAft>
                <a:spcPts val="6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600"/>
              </a:spcBef>
              <a:spcAft>
                <a:spcPts val="600"/>
              </a:spcAft>
            </a:pPr>
            <a:r>
              <a:rPr lang="en-US" altLang="zh-TW" sz="2200" b="1" dirty="0"/>
              <a:t>Customer queue: </a:t>
            </a:r>
            <a:r>
              <a:rPr lang="en-US" altLang="zh-TW" sz="2200" dirty="0"/>
              <a:t>waiting to be selected for block formation</a:t>
            </a:r>
          </a:p>
          <a:p>
            <a:pPr lvl="1">
              <a:spcBef>
                <a:spcPts val="600"/>
              </a:spcBef>
              <a:spcAft>
                <a:spcPts val="600"/>
              </a:spcAft>
            </a:pPr>
            <a:r>
              <a:rPr lang="en-US" altLang="zh-TW" sz="2200" b="1" dirty="0"/>
              <a:t>Block queue: </a:t>
            </a:r>
            <a:r>
              <a:rPr lang="en-US" altLang="zh-TW" sz="2200" dirty="0"/>
              <a:t>undergoing consensus</a:t>
            </a:r>
          </a:p>
          <a:p>
            <a:pPr>
              <a:spcBef>
                <a:spcPts val="600"/>
              </a:spcBef>
              <a:spcAft>
                <a:spcPts val="600"/>
              </a:spcAft>
            </a:pPr>
            <a:r>
              <a:rPr lang="en-US" altLang="zh-TW" b="1" dirty="0"/>
              <a:t>ON / OFF</a:t>
            </a:r>
            <a:r>
              <a:rPr lang="en-US" altLang="zh-TW" dirty="0"/>
              <a:t> mechanism</a:t>
            </a:r>
          </a:p>
          <a:p>
            <a:pPr>
              <a:spcBef>
                <a:spcPts val="600"/>
              </a:spcBef>
              <a:spcAft>
                <a:spcPts val="600"/>
              </a:spcAft>
            </a:pPr>
            <a:r>
              <a:rPr lang="en-US" altLang="zh-TW" dirty="0"/>
              <a:t>Four scenarios are considered</a:t>
            </a:r>
          </a:p>
          <a:p>
            <a:pPr lvl="1">
              <a:spcBef>
                <a:spcPts val="600"/>
              </a:spcBef>
              <a:spcAft>
                <a:spcPts val="600"/>
              </a:spcAft>
            </a:pPr>
            <a:r>
              <a:rPr lang="en-US" altLang="zh-TW" sz="2200" dirty="0"/>
              <a:t>Non-preemptive priority</a:t>
            </a:r>
            <a:r>
              <a:rPr lang="zh-TW" altLang="en-US" sz="2200" dirty="0"/>
              <a:t> </a:t>
            </a:r>
            <a:r>
              <a:rPr lang="en-US" altLang="zh-TW" sz="2200" dirty="0"/>
              <a:t>(single-class / two-class)</a:t>
            </a:r>
          </a:p>
          <a:p>
            <a:pPr lvl="1">
              <a:spcBef>
                <a:spcPts val="600"/>
              </a:spcBef>
              <a:spcAft>
                <a:spcPts val="600"/>
              </a:spcAft>
            </a:pPr>
            <a:r>
              <a:rPr lang="en-US" altLang="zh-TW" sz="2200" dirty="0"/>
              <a:t>With / Without impatience </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91388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mc:AlternateContent xmlns:mc="http://schemas.openxmlformats.org/markup-compatibility/2006">
        <mc:Choice xmlns:a14="http://schemas.microsoft.com/office/drawing/2010/main" Requires="a14">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p:txBody>
              <a:bodyPr anchor="ctr"/>
              <a:lstStyle/>
              <a:p>
                <a:r>
                  <a:rPr lang="en-US" altLang="zh-TW" dirty="0"/>
                  <a:t>Two sequential queue with finite capacity of system: </a:t>
                </a:r>
                <a14:m>
                  <m:oMath xmlns:m="http://schemas.openxmlformats.org/officeDocument/2006/math">
                    <m:r>
                      <a:rPr lang="en-US" altLang="zh-TW" b="0" i="1" smtClean="0">
                        <a:latin typeface="Cambria Math" panose="02040503050406030204" pitchFamily="18" charset="0"/>
                      </a:rPr>
                      <m:t>𝑁</m:t>
                    </m:r>
                  </m:oMath>
                </a14:m>
                <a:endParaRPr lang="en-US" altLang="zh-TW" dirty="0"/>
              </a:p>
              <a:p>
                <a:pPr marL="685800" lvl="1" indent="-457200">
                  <a:buFont typeface="+mj-lt"/>
                  <a:buAutoNum type="arabicPeriod"/>
                </a:pPr>
                <a:r>
                  <a:rPr lang="en-US" altLang="zh-TW" sz="2400" b="1" dirty="0"/>
                  <a:t>Customer queue</a:t>
                </a:r>
                <a:r>
                  <a:rPr lang="en-US" altLang="zh-TW" sz="2400" dirty="0"/>
                  <a:t>: </a:t>
                </a:r>
                <a14:m>
                  <m:oMath xmlns:m="http://schemas.openxmlformats.org/officeDocument/2006/math">
                    <m:r>
                      <a:rPr lang="en-US" altLang="zh-TW" sz="2400" b="0" i="1" smtClean="0">
                        <a:latin typeface="Cambria Math" panose="02040503050406030204" pitchFamily="18" charset="0"/>
                      </a:rPr>
                      <m:t>𝑁</m:t>
                    </m:r>
                  </m:oMath>
                </a14:m>
                <a:r>
                  <a:rPr lang="en-US" altLang="zh-TW" sz="2400" b="1" dirty="0"/>
                  <a:t> </a:t>
                </a:r>
                <a:r>
                  <a:rPr lang="en-US" altLang="zh-TW" sz="2400" dirty="0"/>
                  <a:t>or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endParaRPr lang="en-US" altLang="zh-TW" sz="2400" b="1" dirty="0"/>
              </a:p>
              <a:p>
                <a:pPr marL="685800" lvl="1" indent="-457200">
                  <a:buFont typeface="+mj-lt"/>
                  <a:buAutoNum type="arabicPeriod"/>
                </a:pPr>
                <a:r>
                  <a:rPr lang="en-US" altLang="zh-TW" sz="2400" b="1" dirty="0"/>
                  <a:t>Block queue: </a:t>
                </a:r>
                <a14:m>
                  <m:oMath xmlns:m="http://schemas.openxmlformats.org/officeDocument/2006/math">
                    <m:r>
                      <a:rPr lang="en-US" altLang="zh-TW" sz="2400" b="0" i="1" smtClean="0">
                        <a:latin typeface="Cambria Math" panose="02040503050406030204" pitchFamily="18" charset="0"/>
                      </a:rPr>
                      <m:t>𝑏</m:t>
                    </m:r>
                  </m:oMath>
                </a14:m>
                <a:endParaRPr lang="en-US" altLang="zh-TW" sz="2800" dirty="0"/>
              </a:p>
              <a:p>
                <a:r>
                  <a:rPr lang="en-US" altLang="zh-TW" dirty="0"/>
                  <a:t>During ON period: arrival / block generation / consensus / (impatience)</a:t>
                </a:r>
              </a:p>
              <a:p>
                <a:r>
                  <a:rPr lang="en-US" altLang="zh-TW" dirty="0"/>
                  <a:t>During OFF period: arrival / (impatience)</a:t>
                </a:r>
              </a:p>
              <a:p>
                <a:r>
                  <a:rPr lang="en-US" altLang="zh-TW" dirty="0"/>
                  <a:t>HP customers have non-preemptive priority over LP customers</a:t>
                </a:r>
              </a:p>
            </p:txBody>
          </p:sp>
        </mc:Choice>
        <mc:Fallback>
          <p:sp>
            <p:nvSpPr>
              <p:cNvPr id="11" name="內容版面配置區 10">
                <a:extLst>
                  <a:ext uri="{FF2B5EF4-FFF2-40B4-BE49-F238E27FC236}">
                    <a16:creationId xmlns:a16="http://schemas.microsoft.com/office/drawing/2014/main" id="{AB3647AA-60C9-48EB-AF10-EA9A9A2AAE72}"/>
                  </a:ext>
                </a:extLst>
              </p:cNvPr>
              <p:cNvSpPr>
                <a:spLocks noGrp="1" noRot="1" noChangeAspect="1" noMove="1" noResize="1" noEditPoints="1" noAdjustHandles="1" noChangeArrowheads="1" noChangeShapeType="1" noTextEdit="1"/>
              </p:cNvSpPr>
              <p:nvPr>
                <p:ph idx="1"/>
              </p:nvPr>
            </p:nvSpPr>
            <p:spPr>
              <a:blipFill>
                <a:blip r:embed="rId3"/>
                <a:stretch>
                  <a:fillRect l="-81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18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5" name="投影片編號版面配置區 3">
            <a:extLst>
              <a:ext uri="{FF2B5EF4-FFF2-40B4-BE49-F238E27FC236}">
                <a16:creationId xmlns:a16="http://schemas.microsoft.com/office/drawing/2014/main" id="{F22FAC9C-38CF-4058-AE68-944C619C5AAB}"/>
              </a:ext>
            </a:extLst>
          </p:cNvPr>
          <p:cNvSpPr txBox="1">
            <a:spLocks/>
          </p:cNvSpPr>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E57DC2-970A-4B3E-BB1C-7A09969E49DF}" type="slidenum">
              <a:rPr lang="en-US" smtClean="0"/>
              <a:pPr/>
              <a:t>9</a:t>
            </a:fld>
            <a:endParaRPr lang="en-US" dirty="0"/>
          </a:p>
        </p:txBody>
      </p:sp>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1788048" y="2756934"/>
            <a:ext cx="8636761" cy="1524134"/>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6424991" y="497738"/>
            <a:ext cx="254188" cy="4685360"/>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28" name="文字方塊 27">
                <a:extLst>
                  <a:ext uri="{FF2B5EF4-FFF2-40B4-BE49-F238E27FC236}">
                    <a16:creationId xmlns:a16="http://schemas.microsoft.com/office/drawing/2014/main" id="{AE5767BE-7713-4110-BCD9-78347F1EF75F}"/>
                  </a:ext>
                </a:extLst>
              </p:cNvPr>
              <p:cNvSpPr txBox="1"/>
              <p:nvPr/>
            </p:nvSpPr>
            <p:spPr>
              <a:xfrm>
                <a:off x="5419770" y="2285689"/>
                <a:ext cx="2264629" cy="34996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5419770" y="2285689"/>
                <a:ext cx="2264629" cy="349963"/>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4839123" y="3878581"/>
                <a:ext cx="239050" cy="149848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4839123" y="3878581"/>
                <a:ext cx="239050" cy="149848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636051" y="4497840"/>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4861663" y="4502628"/>
                <a:ext cx="193970"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4861663" y="4502628"/>
                <a:ext cx="193970" cy="1498484"/>
              </a:xfrm>
              <a:prstGeom prst="leftBracket">
                <a:avLst/>
              </a:prstGeom>
              <a:blipFill>
                <a:blip r:embed="rId6"/>
                <a:stretch>
                  <a:fillRect t="-8824"/>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636051" y="5144423"/>
            <a:ext cx="2511508"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8047225" y="4508159"/>
                <a:ext cx="182908" cy="149848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8047225" y="4508159"/>
                <a:ext cx="182908" cy="1498484"/>
              </a:xfrm>
              <a:prstGeom prst="leftBracket">
                <a:avLst/>
              </a:prstGeom>
              <a:blipFill>
                <a:blip r:embed="rId7"/>
                <a:stretch>
                  <a:fillRect t="-6061"/>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C8966430-D461-41C0-A6BC-FEE820BFDC4C}"/>
              </a:ext>
            </a:extLst>
          </p:cNvPr>
          <p:cNvSpPr txBox="1"/>
          <p:nvPr/>
        </p:nvSpPr>
        <p:spPr>
          <a:xfrm>
            <a:off x="1257133" y="1568214"/>
            <a:ext cx="530915"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ON</a:t>
            </a:r>
            <a:endParaRPr lang="zh-TW" altLang="en-US" b="1"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2F3F0352-D474-4F10-AA4A-F764630D78C0}"/>
              </a:ext>
            </a:extLst>
          </p:cNvPr>
          <p:cNvSpPr txBox="1"/>
          <p:nvPr/>
        </p:nvSpPr>
        <p:spPr>
          <a:xfrm>
            <a:off x="1717518" y="1568214"/>
            <a:ext cx="646331" cy="369332"/>
          </a:xfrm>
          <a:prstGeom prst="rect">
            <a:avLst/>
          </a:prstGeom>
          <a:noFill/>
        </p:spPr>
        <p:txBody>
          <a:bodyPr wrap="none" rtlCol="0">
            <a:spAutoFit/>
          </a:bodyPr>
          <a:lstStyle/>
          <a:p>
            <a:pPr algn="ctr"/>
            <a:r>
              <a:rPr lang="en-US" altLang="zh-TW" b="1" dirty="0">
                <a:latin typeface="Times New Roman" panose="02020603050405020304" pitchFamily="18" charset="0"/>
                <a:cs typeface="Times New Roman" panose="02020603050405020304" pitchFamily="18" charset="0"/>
              </a:rPr>
              <a:t>OFF</a:t>
            </a:r>
            <a:endParaRPr lang="zh-TW" altLang="en-US"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60D47CB7-43AB-4E21-9F5B-7ADECFCCA9B4}"/>
              </a:ext>
            </a:extLst>
          </p:cNvPr>
          <p:cNvSpPr/>
          <p:nvPr/>
        </p:nvSpPr>
        <p:spPr>
          <a:xfrm>
            <a:off x="5765772"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cxnSp>
        <p:nvCxnSpPr>
          <p:cNvPr id="19" name="直線單箭頭接點 18">
            <a:extLst>
              <a:ext uri="{FF2B5EF4-FFF2-40B4-BE49-F238E27FC236}">
                <a16:creationId xmlns:a16="http://schemas.microsoft.com/office/drawing/2014/main" id="{60A52981-39A3-4D5D-AAC5-5A24E15BA172}"/>
              </a:ext>
            </a:extLst>
          </p:cNvPr>
          <p:cNvCxnSpPr>
            <a:cxnSpLocks/>
          </p:cNvCxnSpPr>
          <p:nvPr/>
        </p:nvCxnSpPr>
        <p:spPr>
          <a:xfrm rot="10800000">
            <a:off x="4958647" y="213295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20" name="文字方塊 19">
            <a:extLst>
              <a:ext uri="{FF2B5EF4-FFF2-40B4-BE49-F238E27FC236}">
                <a16:creationId xmlns:a16="http://schemas.microsoft.com/office/drawing/2014/main" id="{8F4861DD-D37B-478A-AE84-BBF8E4A2A04A}"/>
              </a:ext>
            </a:extLst>
          </p:cNvPr>
          <p:cNvSpPr txBox="1"/>
          <p:nvPr/>
        </p:nvSpPr>
        <p:spPr>
          <a:xfrm>
            <a:off x="4209405" y="3289096"/>
            <a:ext cx="1498485" cy="307777"/>
          </a:xfrm>
          <a:prstGeom prst="rect">
            <a:avLst/>
          </a:prstGeom>
          <a:noFill/>
        </p:spPr>
        <p:txBody>
          <a:bodyPr wrap="square" rtlCol="0">
            <a:spAutoFit/>
          </a:bodyPr>
          <a:lstStyle/>
          <a:p>
            <a:pPr algn="ctr"/>
            <a:r>
              <a:rPr lang="en-US" altLang="zh-TW" sz="1400" b="0" dirty="0">
                <a:latin typeface="Times New Roman" panose="02020603050405020304" pitchFamily="18" charset="0"/>
                <a:cs typeface="Times New Roman" panose="02020603050405020304" pitchFamily="18" charset="0"/>
              </a:rPr>
              <a:t>(impatient rate</a:t>
            </a:r>
            <a:r>
              <a:rPr lang="en-US" altLang="zh-TW" sz="1400" dirty="0">
                <a:latin typeface="Times New Roman" panose="02020603050405020304" pitchFamily="18" charset="0"/>
                <a:cs typeface="Times New Roman" panose="02020603050405020304" pitchFamily="18" charset="0"/>
              </a:rPr>
              <a:t>)</a:t>
            </a:r>
            <a:endParaRPr lang="zh-TW" altLang="en-US" sz="1400" dirty="0">
              <a:latin typeface="Times New Roman" panose="02020603050405020304" pitchFamily="18" charset="0"/>
              <a:cs typeface="Times New Roman" panose="02020603050405020304" pitchFamily="18" charset="0"/>
            </a:endParaRPr>
          </a:p>
        </p:txBody>
      </p:sp>
      <p:sp>
        <p:nvSpPr>
          <p:cNvPr id="22" name="矩形 21">
            <a:extLst>
              <a:ext uri="{FF2B5EF4-FFF2-40B4-BE49-F238E27FC236}">
                <a16:creationId xmlns:a16="http://schemas.microsoft.com/office/drawing/2014/main" id="{FC8B33D3-DB40-4A84-ACE9-0D6E4EC77576}"/>
              </a:ext>
            </a:extLst>
          </p:cNvPr>
          <p:cNvSpPr/>
          <p:nvPr/>
        </p:nvSpPr>
        <p:spPr>
          <a:xfrm>
            <a:off x="8989247" y="3017517"/>
            <a:ext cx="1610390" cy="850936"/>
          </a:xfrm>
          <a:prstGeom prst="rect">
            <a:avLst/>
          </a:prstGeom>
          <a:solidFill>
            <a:schemeClr val="bg1">
              <a:lumMod val="9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dirty="0">
                <a:solidFill>
                  <a:schemeClr val="tx1"/>
                </a:solidFill>
              </a:rPr>
              <a:t>OFF</a:t>
            </a:r>
            <a:endParaRPr lang="zh-TW" altLang="en-US" dirty="0">
              <a:solidFill>
                <a:schemeClr val="tx1"/>
              </a:solidFill>
            </a:endParaRPr>
          </a:p>
        </p:txBody>
      </p:sp>
    </p:spTree>
    <p:extLst>
      <p:ext uri="{BB962C8B-B14F-4D97-AF65-F5344CB8AC3E}">
        <p14:creationId xmlns:p14="http://schemas.microsoft.com/office/powerpoint/2010/main" val="3553965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6" grpId="0" animBg="1"/>
      <p:bldP spid="20" grpId="0"/>
      <p:bldP spid="22" grpId="0" animBg="1"/>
    </p:bldLst>
  </p:timing>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938</TotalTime>
  <Words>2565</Words>
  <Application>Microsoft Office PowerPoint</Application>
  <PresentationFormat>寬螢幕</PresentationFormat>
  <Paragraphs>452</Paragraphs>
  <Slides>49</Slides>
  <Notes>29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49</vt:i4>
      </vt:variant>
    </vt:vector>
  </HeadingPairs>
  <TitlesOfParts>
    <vt:vector size="58" baseType="lpstr">
      <vt:lpstr>標楷體</vt:lpstr>
      <vt:lpstr>Arial</vt:lpstr>
      <vt:lpstr>Calibri</vt:lpstr>
      <vt:lpstr>Calibri Light</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Algorism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3</vt:lpstr>
      <vt:lpstr>Numerical Result – scenario 1 vs 3</vt:lpstr>
      <vt:lpstr>Numerical Result – scenario 1 vs 3</vt:lpstr>
      <vt:lpstr>Numerical Result – scenario 2 vs 4</vt:lpstr>
      <vt:lpstr>Numerical Result – scenario 2 vs 4</vt:lpstr>
      <vt:lpstr>Numerical Result – scenario 2 vs 4</vt:lpstr>
      <vt:lpstr>Numerical Result - b vs. L_b</vt:lpstr>
      <vt:lpstr>Numerical Result - b vs. T_h</vt:lpstr>
      <vt:lpstr>Numerical Result - λ_H vs. W_b / μ_(2_H ) vs. L_b</vt:lpstr>
      <vt:lpstr>Outline</vt:lpstr>
      <vt:lpstr>Conclusion</vt:lpstr>
      <vt:lpstr>Conclusion</vt:lpstr>
      <vt:lpstr>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78</cp:revision>
  <dcterms:created xsi:type="dcterms:W3CDTF">2025-06-17T05:44:59Z</dcterms:created>
  <dcterms:modified xsi:type="dcterms:W3CDTF">2025-06-20T09:24:28Z</dcterms:modified>
</cp:coreProperties>
</file>